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63" r:id="rId4"/>
    <p:sldId id="269" r:id="rId5"/>
    <p:sldId id="262" r:id="rId6"/>
    <p:sldId id="265" r:id="rId7"/>
    <p:sldId id="260" r:id="rId8"/>
    <p:sldId id="267" r:id="rId9"/>
    <p:sldId id="266" r:id="rId10"/>
    <p:sldId id="270" r:id="rId11"/>
    <p:sldId id="278" r:id="rId12"/>
    <p:sldId id="271" r:id="rId13"/>
    <p:sldId id="273" r:id="rId14"/>
    <p:sldId id="277" r:id="rId15"/>
    <p:sldId id="272" r:id="rId16"/>
    <p:sldId id="276" r:id="rId17"/>
    <p:sldId id="259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F533"/>
    <a:srgbClr val="F5EE36"/>
    <a:srgbClr val="C1CE2E"/>
    <a:srgbClr val="39107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132" autoAdjust="0"/>
  </p:normalViewPr>
  <p:slideViewPr>
    <p:cSldViewPr snapToObjects="1">
      <p:cViewPr varScale="1">
        <p:scale>
          <a:sx n="36" d="100"/>
          <a:sy n="36" d="100"/>
        </p:scale>
        <p:origin x="-20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CF8F3F-0145-A244-B62F-27A088C0851E}" type="doc">
      <dgm:prSet loTypeId="urn:microsoft.com/office/officeart/2005/8/layout/hierarchy1" loCatId="hierarchy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C8721D1-A2CF-7F4B-AC3E-186D15D20836}">
      <dgm:prSet phldrT="[Text]"/>
      <dgm:spPr/>
      <dgm:t>
        <a:bodyPr/>
        <a:lstStyle/>
        <a:p>
          <a:r>
            <a:rPr lang="en-US" dirty="0" err="1" smtClean="0"/>
            <a:t>Nga</a:t>
          </a:r>
          <a:r>
            <a:rPr lang="en-US" dirty="0" smtClean="0"/>
            <a:t> </a:t>
          </a:r>
          <a:r>
            <a:rPr lang="en-US" dirty="0" err="1" smtClean="0"/>
            <a:t>whanaketanga</a:t>
          </a:r>
          <a:endParaRPr lang="en-US" dirty="0"/>
        </a:p>
      </dgm:t>
    </dgm:pt>
    <dgm:pt modelId="{A2B039B6-E66A-974C-B1BC-C6F3F24AEDD0}" type="parTrans" cxnId="{9DE73AEC-7E14-A242-8B4C-378EC15BD154}">
      <dgm:prSet/>
      <dgm:spPr/>
      <dgm:t>
        <a:bodyPr/>
        <a:lstStyle/>
        <a:p>
          <a:endParaRPr lang="en-US"/>
        </a:p>
      </dgm:t>
    </dgm:pt>
    <dgm:pt modelId="{169E134E-6ED5-BE48-A356-DFBFF01280E0}" type="sibTrans" cxnId="{9DE73AEC-7E14-A242-8B4C-378EC15BD154}">
      <dgm:prSet/>
      <dgm:spPr/>
      <dgm:t>
        <a:bodyPr/>
        <a:lstStyle/>
        <a:p>
          <a:endParaRPr lang="en-US"/>
        </a:p>
      </dgm:t>
    </dgm:pt>
    <dgm:pt modelId="{CA70BBF5-1997-D545-9B14-61BC2A7BC5C1}">
      <dgm:prSet phldrT="[Text]"/>
      <dgm:spPr/>
      <dgm:t>
        <a:bodyPr/>
        <a:lstStyle/>
        <a:p>
          <a:r>
            <a:rPr lang="en-US" dirty="0" err="1" smtClean="0"/>
            <a:t>Taha</a:t>
          </a:r>
          <a:r>
            <a:rPr lang="en-US" dirty="0" smtClean="0"/>
            <a:t> korero/ </a:t>
          </a:r>
        </a:p>
        <a:p>
          <a:r>
            <a:rPr lang="en-US" dirty="0" err="1" smtClean="0"/>
            <a:t>Ā-waha</a:t>
          </a:r>
          <a:endParaRPr lang="en-US" dirty="0"/>
        </a:p>
      </dgm:t>
    </dgm:pt>
    <dgm:pt modelId="{9649AD2E-1198-8846-829A-D6F165C96668}" type="parTrans" cxnId="{9564D88A-F69E-3243-BF94-838E8A4E9BD1}">
      <dgm:prSet/>
      <dgm:spPr/>
      <dgm:t>
        <a:bodyPr/>
        <a:lstStyle/>
        <a:p>
          <a:endParaRPr lang="en-US"/>
        </a:p>
      </dgm:t>
    </dgm:pt>
    <dgm:pt modelId="{1F7A91C8-437D-BA40-93C9-452A9A7F7AEC}" type="sibTrans" cxnId="{9564D88A-F69E-3243-BF94-838E8A4E9BD1}">
      <dgm:prSet/>
      <dgm:spPr/>
      <dgm:t>
        <a:bodyPr/>
        <a:lstStyle/>
        <a:p>
          <a:endParaRPr lang="en-US"/>
        </a:p>
      </dgm:t>
    </dgm:pt>
    <dgm:pt modelId="{B90DF47B-647E-794C-B1AE-AE3A59B2D79E}">
      <dgm:prSet phldrT="[Text]"/>
      <dgm:spPr/>
      <dgm:t>
        <a:bodyPr/>
        <a:lstStyle/>
        <a:p>
          <a:r>
            <a:rPr lang="en-US" dirty="0" err="1" smtClean="0"/>
            <a:t>Puna</a:t>
          </a:r>
          <a:r>
            <a:rPr lang="en-US" dirty="0" smtClean="0"/>
            <a:t> Reo</a:t>
          </a:r>
        </a:p>
        <a:p>
          <a:r>
            <a:rPr lang="en-US" dirty="0" smtClean="0"/>
            <a:t>(</a:t>
          </a:r>
          <a:r>
            <a:rPr lang="en-US" dirty="0" err="1" smtClean="0"/>
            <a:t>Ko</a:t>
          </a:r>
          <a:r>
            <a:rPr lang="en-US" dirty="0" smtClean="0"/>
            <a:t> </a:t>
          </a:r>
          <a:r>
            <a:rPr lang="en-US" dirty="0" err="1" smtClean="0"/>
            <a:t>te</a:t>
          </a:r>
          <a:r>
            <a:rPr lang="en-US" dirty="0" smtClean="0"/>
            <a:t> </a:t>
          </a:r>
          <a:r>
            <a:rPr lang="en-US" dirty="0" err="1" smtClean="0"/>
            <a:t>tipu</a:t>
          </a:r>
          <a:r>
            <a:rPr lang="en-US" dirty="0" smtClean="0"/>
            <a:t>)</a:t>
          </a:r>
          <a:endParaRPr lang="en-US" dirty="0"/>
        </a:p>
      </dgm:t>
    </dgm:pt>
    <dgm:pt modelId="{6CB1E128-294C-7846-9B8C-C1A7F99928F2}" type="parTrans" cxnId="{D68F711D-03AB-2040-80B0-5F140FAF46A2}">
      <dgm:prSet/>
      <dgm:spPr/>
      <dgm:t>
        <a:bodyPr/>
        <a:lstStyle/>
        <a:p>
          <a:endParaRPr lang="en-US"/>
        </a:p>
      </dgm:t>
    </dgm:pt>
    <dgm:pt modelId="{A437EE59-7187-3E44-ADF6-8124BE9A2376}" type="sibTrans" cxnId="{D68F711D-03AB-2040-80B0-5F140FAF46A2}">
      <dgm:prSet/>
      <dgm:spPr/>
      <dgm:t>
        <a:bodyPr/>
        <a:lstStyle/>
        <a:p>
          <a:endParaRPr lang="en-US"/>
        </a:p>
      </dgm:t>
    </dgm:pt>
    <dgm:pt modelId="{29A64252-ECD4-B14A-B60E-9F3F6F0C10E0}">
      <dgm:prSet phldrT="[Text]"/>
      <dgm:spPr/>
      <dgm:t>
        <a:bodyPr/>
        <a:lstStyle/>
        <a:p>
          <a:r>
            <a:rPr lang="en-US" dirty="0" err="1" smtClean="0"/>
            <a:t>Tuhituhi</a:t>
          </a:r>
          <a:endParaRPr lang="en-US" dirty="0" smtClean="0"/>
        </a:p>
        <a:p>
          <a:r>
            <a:rPr lang="en-US" dirty="0" smtClean="0"/>
            <a:t>Ā-Tā</a:t>
          </a:r>
          <a:endParaRPr lang="en-US" dirty="0"/>
        </a:p>
      </dgm:t>
    </dgm:pt>
    <dgm:pt modelId="{049FADC7-F880-6344-996E-46CD789E1332}" type="parTrans" cxnId="{FEBA42A0-2540-3F48-AEC7-373FC8C427D3}">
      <dgm:prSet/>
      <dgm:spPr/>
      <dgm:t>
        <a:bodyPr/>
        <a:lstStyle/>
        <a:p>
          <a:endParaRPr lang="en-US"/>
        </a:p>
      </dgm:t>
    </dgm:pt>
    <dgm:pt modelId="{46EF067C-62A1-CF47-8770-130A0AACF968}" type="sibTrans" cxnId="{FEBA42A0-2540-3F48-AEC7-373FC8C427D3}">
      <dgm:prSet/>
      <dgm:spPr/>
      <dgm:t>
        <a:bodyPr/>
        <a:lstStyle/>
        <a:p>
          <a:endParaRPr lang="en-US"/>
        </a:p>
      </dgm:t>
    </dgm:pt>
    <dgm:pt modelId="{C6999F9F-5F75-6445-93E8-321EFA013CB0}">
      <dgm:prSet phldrT="[Text]"/>
      <dgm:spPr/>
      <dgm:t>
        <a:bodyPr/>
        <a:lstStyle/>
        <a:p>
          <a:r>
            <a:rPr lang="en-US" dirty="0" err="1" smtClean="0"/>
            <a:t>Panui</a:t>
          </a:r>
          <a:r>
            <a:rPr lang="en-US" dirty="0" smtClean="0"/>
            <a:t>/</a:t>
          </a:r>
        </a:p>
        <a:p>
          <a:r>
            <a:rPr lang="en-US" dirty="0" smtClean="0"/>
            <a:t>Ā-Tā</a:t>
          </a:r>
          <a:endParaRPr lang="en-US" dirty="0"/>
        </a:p>
      </dgm:t>
    </dgm:pt>
    <dgm:pt modelId="{B2A82FC7-B2F3-EE41-B1E4-987E441B7515}" type="parTrans" cxnId="{E11DF935-DB18-3440-8D28-9C7D166D4AEA}">
      <dgm:prSet/>
      <dgm:spPr/>
      <dgm:t>
        <a:bodyPr/>
        <a:lstStyle/>
        <a:p>
          <a:endParaRPr lang="en-US"/>
        </a:p>
      </dgm:t>
    </dgm:pt>
    <dgm:pt modelId="{591ED880-DDA3-1F42-8048-371133DAAE65}" type="sibTrans" cxnId="{E11DF935-DB18-3440-8D28-9C7D166D4AEA}">
      <dgm:prSet/>
      <dgm:spPr/>
      <dgm:t>
        <a:bodyPr/>
        <a:lstStyle/>
        <a:p>
          <a:endParaRPr lang="en-US"/>
        </a:p>
      </dgm:t>
    </dgm:pt>
    <dgm:pt modelId="{3AADC196-A80D-6348-A458-9F566FAAB693}">
      <dgm:prSet phldrT="[Text]"/>
      <dgm:spPr/>
      <dgm:t>
        <a:bodyPr/>
        <a:lstStyle/>
        <a:p>
          <a:r>
            <a:rPr lang="en-US" dirty="0" err="1" smtClean="0"/>
            <a:t>Āheinga</a:t>
          </a:r>
          <a:r>
            <a:rPr lang="en-US" dirty="0" smtClean="0"/>
            <a:t> Reo</a:t>
          </a:r>
        </a:p>
        <a:p>
          <a:r>
            <a:rPr lang="en-US" dirty="0" smtClean="0"/>
            <a:t>(</a:t>
          </a:r>
          <a:r>
            <a:rPr lang="en-US" dirty="0" err="1" smtClean="0"/>
            <a:t>Ako</a:t>
          </a:r>
          <a:r>
            <a:rPr lang="en-US" dirty="0" smtClean="0"/>
            <a:t> Reo Maori)</a:t>
          </a:r>
          <a:endParaRPr lang="en-US" dirty="0"/>
        </a:p>
      </dgm:t>
    </dgm:pt>
    <dgm:pt modelId="{73E8B36A-4B1F-2342-B23E-82878DACFE3C}" type="parTrans" cxnId="{13305E87-B7AE-604A-BF63-633B161B5B40}">
      <dgm:prSet/>
      <dgm:spPr/>
      <dgm:t>
        <a:bodyPr/>
        <a:lstStyle/>
        <a:p>
          <a:endParaRPr lang="en-US"/>
        </a:p>
      </dgm:t>
    </dgm:pt>
    <dgm:pt modelId="{0F74920E-DE49-C14B-B049-5BBBA18D9062}" type="sibTrans" cxnId="{13305E87-B7AE-604A-BF63-633B161B5B40}">
      <dgm:prSet/>
      <dgm:spPr/>
      <dgm:t>
        <a:bodyPr/>
        <a:lstStyle/>
        <a:p>
          <a:endParaRPr lang="en-US"/>
        </a:p>
      </dgm:t>
    </dgm:pt>
    <dgm:pt modelId="{3A76EB20-8389-514B-A844-741A54D8E211}">
      <dgm:prSet phldrT="[Text]"/>
      <dgm:spPr/>
      <dgm:t>
        <a:bodyPr/>
        <a:lstStyle/>
        <a:p>
          <a:r>
            <a:rPr lang="en-US" dirty="0" err="1" smtClean="0"/>
            <a:t>Rautaki</a:t>
          </a:r>
          <a:r>
            <a:rPr lang="en-US" dirty="0" smtClean="0"/>
            <a:t> Reo</a:t>
          </a:r>
        </a:p>
        <a:p>
          <a:r>
            <a:rPr lang="en-US" dirty="0" smtClean="0"/>
            <a:t>(</a:t>
          </a:r>
          <a:r>
            <a:rPr lang="en-US" dirty="0" err="1" smtClean="0"/>
            <a:t>Ko</a:t>
          </a:r>
          <a:r>
            <a:rPr lang="en-US" dirty="0" smtClean="0"/>
            <a:t> </a:t>
          </a:r>
          <a:r>
            <a:rPr lang="en-US" dirty="0" err="1" smtClean="0"/>
            <a:t>te</a:t>
          </a:r>
          <a:r>
            <a:rPr lang="en-US" dirty="0" smtClean="0"/>
            <a:t> </a:t>
          </a:r>
          <a:r>
            <a:rPr lang="en-US" dirty="0" err="1" smtClean="0"/>
            <a:t>whakamahi</a:t>
          </a:r>
          <a:r>
            <a:rPr lang="en-US" dirty="0" smtClean="0"/>
            <a:t>)</a:t>
          </a:r>
          <a:endParaRPr lang="en-US" dirty="0"/>
        </a:p>
      </dgm:t>
    </dgm:pt>
    <dgm:pt modelId="{997545A6-0292-EB42-A73F-B08D655A0EBF}" type="parTrans" cxnId="{2CB435B2-B698-0245-8C88-355573E6D5D0}">
      <dgm:prSet/>
      <dgm:spPr/>
      <dgm:t>
        <a:bodyPr/>
        <a:lstStyle/>
        <a:p>
          <a:endParaRPr lang="en-US"/>
        </a:p>
      </dgm:t>
    </dgm:pt>
    <dgm:pt modelId="{C8928AAB-1C4B-C545-AE95-B304D9CA5EA9}" type="sibTrans" cxnId="{2CB435B2-B698-0245-8C88-355573E6D5D0}">
      <dgm:prSet/>
      <dgm:spPr/>
      <dgm:t>
        <a:bodyPr/>
        <a:lstStyle/>
        <a:p>
          <a:endParaRPr lang="en-US"/>
        </a:p>
      </dgm:t>
    </dgm:pt>
    <dgm:pt modelId="{C96302BD-97F4-E442-93D7-4F48117B2365}">
      <dgm:prSet phldrT="[Text]"/>
      <dgm:spPr/>
      <dgm:t>
        <a:bodyPr/>
        <a:lstStyle/>
        <a:p>
          <a:r>
            <a:rPr lang="en-US" dirty="0" smtClean="0"/>
            <a:t>Te </a:t>
          </a:r>
          <a:r>
            <a:rPr lang="en-US" dirty="0" err="1" smtClean="0"/>
            <a:t>Marautanga</a:t>
          </a:r>
          <a:r>
            <a:rPr lang="en-US" dirty="0" smtClean="0"/>
            <a:t> </a:t>
          </a:r>
          <a:r>
            <a:rPr lang="en-US" dirty="0" err="1" smtClean="0"/>
            <a:t>o</a:t>
          </a:r>
          <a:r>
            <a:rPr lang="en-US" dirty="0" smtClean="0"/>
            <a:t> </a:t>
          </a:r>
          <a:r>
            <a:rPr lang="en-US" dirty="0" err="1" smtClean="0"/>
            <a:t>Aotearoa</a:t>
          </a:r>
          <a:endParaRPr lang="en-US" dirty="0"/>
        </a:p>
      </dgm:t>
    </dgm:pt>
    <dgm:pt modelId="{6AF2F33B-44AF-5747-B452-FFD8726053DF}" type="parTrans" cxnId="{159F9C10-80FA-934E-82FB-9B6DAB5AF1C8}">
      <dgm:prSet/>
      <dgm:spPr/>
      <dgm:t>
        <a:bodyPr/>
        <a:lstStyle/>
        <a:p>
          <a:endParaRPr lang="en-US"/>
        </a:p>
      </dgm:t>
    </dgm:pt>
    <dgm:pt modelId="{E272B876-54CC-EB41-98D9-6EB5EBC08917}" type="sibTrans" cxnId="{159F9C10-80FA-934E-82FB-9B6DAB5AF1C8}">
      <dgm:prSet/>
      <dgm:spPr/>
      <dgm:t>
        <a:bodyPr/>
        <a:lstStyle/>
        <a:p>
          <a:endParaRPr lang="en-US"/>
        </a:p>
      </dgm:t>
    </dgm:pt>
    <dgm:pt modelId="{E7875A0D-BCA0-0E4C-B087-9D654EFC8EC8}" type="pres">
      <dgm:prSet presAssocID="{6BCF8F3F-0145-A244-B62F-27A088C0851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509F78CC-2733-BF4B-A339-BB371E7D00C7}" type="pres">
      <dgm:prSet presAssocID="{8C8721D1-A2CF-7F4B-AC3E-186D15D20836}" presName="hierRoot1" presStyleCnt="0"/>
      <dgm:spPr/>
    </dgm:pt>
    <dgm:pt modelId="{4109DC86-9C86-9F44-8B17-47BCF8635E19}" type="pres">
      <dgm:prSet presAssocID="{8C8721D1-A2CF-7F4B-AC3E-186D15D20836}" presName="composite" presStyleCnt="0"/>
      <dgm:spPr/>
    </dgm:pt>
    <dgm:pt modelId="{CF8C57DA-AEA1-1B43-A625-BC7CF5ED8023}" type="pres">
      <dgm:prSet presAssocID="{8C8721D1-A2CF-7F4B-AC3E-186D15D20836}" presName="background" presStyleLbl="node0" presStyleIdx="0" presStyleCnt="2"/>
      <dgm:spPr/>
    </dgm:pt>
    <dgm:pt modelId="{FDA3B329-F001-D84F-8C62-DFB5B94FDDDD}" type="pres">
      <dgm:prSet presAssocID="{8C8721D1-A2CF-7F4B-AC3E-186D15D20836}" presName="text" presStyleLbl="fgAcc0" presStyleIdx="0" presStyleCnt="2" custLinFactNeighborX="49025" custLinFactNeighborY="-164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28A352F-8486-7A43-A81B-EE7F54F2CA6B}" type="pres">
      <dgm:prSet presAssocID="{8C8721D1-A2CF-7F4B-AC3E-186D15D20836}" presName="hierChild2" presStyleCnt="0"/>
      <dgm:spPr/>
    </dgm:pt>
    <dgm:pt modelId="{3C9EDCFB-51D8-0C42-8518-717FFCEBF6A3}" type="pres">
      <dgm:prSet presAssocID="{C96302BD-97F4-E442-93D7-4F48117B2365}" presName="hierRoot1" presStyleCnt="0"/>
      <dgm:spPr/>
    </dgm:pt>
    <dgm:pt modelId="{C41E26A9-B90C-C643-89A5-366C9E0F074C}" type="pres">
      <dgm:prSet presAssocID="{C96302BD-97F4-E442-93D7-4F48117B2365}" presName="composite" presStyleCnt="0"/>
      <dgm:spPr/>
    </dgm:pt>
    <dgm:pt modelId="{A2F43184-6642-4F44-A3DA-AD0837D60289}" type="pres">
      <dgm:prSet presAssocID="{C96302BD-97F4-E442-93D7-4F48117B2365}" presName="background" presStyleLbl="node0" presStyleIdx="1" presStyleCnt="2"/>
      <dgm:spPr/>
    </dgm:pt>
    <dgm:pt modelId="{2EB5725E-A1CC-A343-9D25-8810910F221E}" type="pres">
      <dgm:prSet presAssocID="{C96302BD-97F4-E442-93D7-4F48117B2365}" presName="text" presStyleLbl="fgAcc0" presStyleIdx="1" presStyleCnt="2" custLinFactNeighborX="71750" custLinFactNeighborY="32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A7D2FB-B272-E642-B8A7-3B94DA2CAAE6}" type="pres">
      <dgm:prSet presAssocID="{C96302BD-97F4-E442-93D7-4F48117B2365}" presName="hierChild2" presStyleCnt="0"/>
      <dgm:spPr/>
    </dgm:pt>
    <dgm:pt modelId="{216459B8-A5E2-724B-BA7F-797077DF60CA}" type="pres">
      <dgm:prSet presAssocID="{9649AD2E-1198-8846-829A-D6F165C96668}" presName="Name10" presStyleLbl="parChTrans1D2" presStyleIdx="0" presStyleCnt="3"/>
      <dgm:spPr/>
      <dgm:t>
        <a:bodyPr/>
        <a:lstStyle/>
        <a:p>
          <a:endParaRPr lang="en-US"/>
        </a:p>
      </dgm:t>
    </dgm:pt>
    <dgm:pt modelId="{DAD30B69-31E6-E549-99C2-9CF074396A67}" type="pres">
      <dgm:prSet presAssocID="{CA70BBF5-1997-D545-9B14-61BC2A7BC5C1}" presName="hierRoot2" presStyleCnt="0"/>
      <dgm:spPr/>
    </dgm:pt>
    <dgm:pt modelId="{310C66CB-1404-E145-B012-25D3F5DF53A3}" type="pres">
      <dgm:prSet presAssocID="{CA70BBF5-1997-D545-9B14-61BC2A7BC5C1}" presName="composite2" presStyleCnt="0"/>
      <dgm:spPr/>
    </dgm:pt>
    <dgm:pt modelId="{4C89573E-2E7E-674A-AA54-5377242989AA}" type="pres">
      <dgm:prSet presAssocID="{CA70BBF5-1997-D545-9B14-61BC2A7BC5C1}" presName="background2" presStyleLbl="node2" presStyleIdx="0" presStyleCnt="3"/>
      <dgm:spPr/>
    </dgm:pt>
    <dgm:pt modelId="{3A1D5E4D-3FFB-DE45-8379-8D7E6855C9D4}" type="pres">
      <dgm:prSet presAssocID="{CA70BBF5-1997-D545-9B14-61BC2A7BC5C1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A6060C-00DF-F04A-BF18-EBB9010A7590}" type="pres">
      <dgm:prSet presAssocID="{CA70BBF5-1997-D545-9B14-61BC2A7BC5C1}" presName="hierChild3" presStyleCnt="0"/>
      <dgm:spPr/>
    </dgm:pt>
    <dgm:pt modelId="{E1ADB402-153B-5F48-A10A-49E5144C59CC}" type="pres">
      <dgm:prSet presAssocID="{73E8B36A-4B1F-2342-B23E-82878DACFE3C}" presName="Name17" presStyleLbl="parChTrans1D3" presStyleIdx="0" presStyleCnt="3"/>
      <dgm:spPr/>
      <dgm:t>
        <a:bodyPr/>
        <a:lstStyle/>
        <a:p>
          <a:endParaRPr lang="en-US"/>
        </a:p>
      </dgm:t>
    </dgm:pt>
    <dgm:pt modelId="{02F50F05-C141-B048-BFDF-C805946CF722}" type="pres">
      <dgm:prSet presAssocID="{3AADC196-A80D-6348-A458-9F566FAAB693}" presName="hierRoot3" presStyleCnt="0"/>
      <dgm:spPr/>
    </dgm:pt>
    <dgm:pt modelId="{9E8D9298-7361-1745-9CC8-A15CC688A5CE}" type="pres">
      <dgm:prSet presAssocID="{3AADC196-A80D-6348-A458-9F566FAAB693}" presName="composite3" presStyleCnt="0"/>
      <dgm:spPr/>
    </dgm:pt>
    <dgm:pt modelId="{E6DB0811-D6DC-2F4B-BF5F-23A943886BE1}" type="pres">
      <dgm:prSet presAssocID="{3AADC196-A80D-6348-A458-9F566FAAB693}" presName="background3" presStyleLbl="node3" presStyleIdx="0" presStyleCnt="3"/>
      <dgm:spPr/>
    </dgm:pt>
    <dgm:pt modelId="{1C80E1CC-8A31-8848-8B6B-693AAF0317C8}" type="pres">
      <dgm:prSet presAssocID="{3AADC196-A80D-6348-A458-9F566FAAB693}" presName="text3" presStyleLbl="fgAcc3" presStyleIdx="0" presStyleCnt="3" custScaleX="10691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6CAA733-16B5-174E-8D21-058CCEB611F9}" type="pres">
      <dgm:prSet presAssocID="{3AADC196-A80D-6348-A458-9F566FAAB693}" presName="hierChild4" presStyleCnt="0"/>
      <dgm:spPr/>
    </dgm:pt>
    <dgm:pt modelId="{0E790F41-0EB8-5249-BE92-1B3F6858979F}" type="pres">
      <dgm:prSet presAssocID="{B2A82FC7-B2F3-EE41-B1E4-987E441B7515}" presName="Name10" presStyleLbl="parChTrans1D2" presStyleIdx="1" presStyleCnt="3"/>
      <dgm:spPr/>
      <dgm:t>
        <a:bodyPr/>
        <a:lstStyle/>
        <a:p>
          <a:endParaRPr lang="en-US"/>
        </a:p>
      </dgm:t>
    </dgm:pt>
    <dgm:pt modelId="{C01F7085-46A5-CE45-9C1B-19AE4CA80EB5}" type="pres">
      <dgm:prSet presAssocID="{C6999F9F-5F75-6445-93E8-321EFA013CB0}" presName="hierRoot2" presStyleCnt="0"/>
      <dgm:spPr/>
    </dgm:pt>
    <dgm:pt modelId="{45C07EFC-2992-B348-8A0D-855FAAF2ACDF}" type="pres">
      <dgm:prSet presAssocID="{C6999F9F-5F75-6445-93E8-321EFA013CB0}" presName="composite2" presStyleCnt="0"/>
      <dgm:spPr/>
    </dgm:pt>
    <dgm:pt modelId="{0C740E5E-3A6B-7D42-84A1-213B4231FCF7}" type="pres">
      <dgm:prSet presAssocID="{C6999F9F-5F75-6445-93E8-321EFA013CB0}" presName="background2" presStyleLbl="node2" presStyleIdx="1" presStyleCnt="3"/>
      <dgm:spPr/>
    </dgm:pt>
    <dgm:pt modelId="{2A20800C-B003-BD41-8A3A-0ED567FEBD06}" type="pres">
      <dgm:prSet presAssocID="{C6999F9F-5F75-6445-93E8-321EFA013CB0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7AAA5B7-CFA9-E345-9848-A6EEE9D9F485}" type="pres">
      <dgm:prSet presAssocID="{C6999F9F-5F75-6445-93E8-321EFA013CB0}" presName="hierChild3" presStyleCnt="0"/>
      <dgm:spPr/>
    </dgm:pt>
    <dgm:pt modelId="{B89EE7DD-A315-F341-856E-336DD45DE738}" type="pres">
      <dgm:prSet presAssocID="{6CB1E128-294C-7846-9B8C-C1A7F99928F2}" presName="Name17" presStyleLbl="parChTrans1D3" presStyleIdx="1" presStyleCnt="3"/>
      <dgm:spPr/>
      <dgm:t>
        <a:bodyPr/>
        <a:lstStyle/>
        <a:p>
          <a:endParaRPr lang="en-US"/>
        </a:p>
      </dgm:t>
    </dgm:pt>
    <dgm:pt modelId="{6CE23A99-BDD9-3047-8EF3-7C88999C4109}" type="pres">
      <dgm:prSet presAssocID="{B90DF47B-647E-794C-B1AE-AE3A59B2D79E}" presName="hierRoot3" presStyleCnt="0"/>
      <dgm:spPr/>
    </dgm:pt>
    <dgm:pt modelId="{E9678E45-3650-3744-8313-6280DD3DEBAB}" type="pres">
      <dgm:prSet presAssocID="{B90DF47B-647E-794C-B1AE-AE3A59B2D79E}" presName="composite3" presStyleCnt="0"/>
      <dgm:spPr/>
    </dgm:pt>
    <dgm:pt modelId="{E021A7FC-8495-D948-B4CA-EEC9E3C28243}" type="pres">
      <dgm:prSet presAssocID="{B90DF47B-647E-794C-B1AE-AE3A59B2D79E}" presName="background3" presStyleLbl="node3" presStyleIdx="1" presStyleCnt="3"/>
      <dgm:spPr/>
    </dgm:pt>
    <dgm:pt modelId="{7A1B02F0-FD93-3F45-B4F4-93E63F0D798F}" type="pres">
      <dgm:prSet presAssocID="{B90DF47B-647E-794C-B1AE-AE3A59B2D79E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893452-19AE-C941-BDB9-7A1B0607C092}" type="pres">
      <dgm:prSet presAssocID="{B90DF47B-647E-794C-B1AE-AE3A59B2D79E}" presName="hierChild4" presStyleCnt="0"/>
      <dgm:spPr/>
    </dgm:pt>
    <dgm:pt modelId="{6C842723-705B-BC47-A827-54401B776D7B}" type="pres">
      <dgm:prSet presAssocID="{049FADC7-F880-6344-996E-46CD789E1332}" presName="Name10" presStyleLbl="parChTrans1D2" presStyleIdx="2" presStyleCnt="3"/>
      <dgm:spPr/>
      <dgm:t>
        <a:bodyPr/>
        <a:lstStyle/>
        <a:p>
          <a:endParaRPr lang="en-US"/>
        </a:p>
      </dgm:t>
    </dgm:pt>
    <dgm:pt modelId="{67919B5C-D4B2-D241-AD89-CC38B05406DB}" type="pres">
      <dgm:prSet presAssocID="{29A64252-ECD4-B14A-B60E-9F3F6F0C10E0}" presName="hierRoot2" presStyleCnt="0"/>
      <dgm:spPr/>
    </dgm:pt>
    <dgm:pt modelId="{ECD715E7-02E9-BA43-BBA3-F6CFE6294034}" type="pres">
      <dgm:prSet presAssocID="{29A64252-ECD4-B14A-B60E-9F3F6F0C10E0}" presName="composite2" presStyleCnt="0"/>
      <dgm:spPr/>
    </dgm:pt>
    <dgm:pt modelId="{B7F7F9FD-B6BB-E844-8E88-2EBCD2747C55}" type="pres">
      <dgm:prSet presAssocID="{29A64252-ECD4-B14A-B60E-9F3F6F0C10E0}" presName="background2" presStyleLbl="node2" presStyleIdx="2" presStyleCnt="3"/>
      <dgm:spPr/>
    </dgm:pt>
    <dgm:pt modelId="{888CCF22-76E8-0C47-8A9F-BEB06DED5583}" type="pres">
      <dgm:prSet presAssocID="{29A64252-ECD4-B14A-B60E-9F3F6F0C10E0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29C36DC-884D-D742-8AC3-553BB8DAA188}" type="pres">
      <dgm:prSet presAssocID="{29A64252-ECD4-B14A-B60E-9F3F6F0C10E0}" presName="hierChild3" presStyleCnt="0"/>
      <dgm:spPr/>
    </dgm:pt>
    <dgm:pt modelId="{E2BB96B7-45CC-6745-BA83-B314915E0896}" type="pres">
      <dgm:prSet presAssocID="{997545A6-0292-EB42-A73F-B08D655A0EBF}" presName="Name17" presStyleLbl="parChTrans1D3" presStyleIdx="2" presStyleCnt="3"/>
      <dgm:spPr/>
      <dgm:t>
        <a:bodyPr/>
        <a:lstStyle/>
        <a:p>
          <a:endParaRPr lang="en-US"/>
        </a:p>
      </dgm:t>
    </dgm:pt>
    <dgm:pt modelId="{923E73D3-2614-2C4A-9671-BE999B02439B}" type="pres">
      <dgm:prSet presAssocID="{3A76EB20-8389-514B-A844-741A54D8E211}" presName="hierRoot3" presStyleCnt="0"/>
      <dgm:spPr/>
    </dgm:pt>
    <dgm:pt modelId="{EA000F1C-6CD7-2149-9CB9-9A874051FBD7}" type="pres">
      <dgm:prSet presAssocID="{3A76EB20-8389-514B-A844-741A54D8E211}" presName="composite3" presStyleCnt="0"/>
      <dgm:spPr/>
    </dgm:pt>
    <dgm:pt modelId="{0FC55878-E17D-DF4E-A84B-01E6E130858B}" type="pres">
      <dgm:prSet presAssocID="{3A76EB20-8389-514B-A844-741A54D8E211}" presName="background3" presStyleLbl="node3" presStyleIdx="2" presStyleCnt="3"/>
      <dgm:spPr/>
    </dgm:pt>
    <dgm:pt modelId="{B8A40AFE-D1EE-B440-9E3F-D96344347560}" type="pres">
      <dgm:prSet presAssocID="{3A76EB20-8389-514B-A844-741A54D8E211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BABC6E-2702-064F-ADFF-C7119C44515C}" type="pres">
      <dgm:prSet presAssocID="{3A76EB20-8389-514B-A844-741A54D8E211}" presName="hierChild4" presStyleCnt="0"/>
      <dgm:spPr/>
    </dgm:pt>
  </dgm:ptLst>
  <dgm:cxnLst>
    <dgm:cxn modelId="{4771C7BC-EB45-0449-B198-136A5BBC0DCF}" type="presOf" srcId="{6BCF8F3F-0145-A244-B62F-27A088C0851E}" destId="{E7875A0D-BCA0-0E4C-B087-9D654EFC8EC8}" srcOrd="0" destOrd="0" presId="urn:microsoft.com/office/officeart/2005/8/layout/hierarchy1"/>
    <dgm:cxn modelId="{B818F8B8-9440-894C-9D17-12796E985F4D}" type="presOf" srcId="{049FADC7-F880-6344-996E-46CD789E1332}" destId="{6C842723-705B-BC47-A827-54401B776D7B}" srcOrd="0" destOrd="0" presId="urn:microsoft.com/office/officeart/2005/8/layout/hierarchy1"/>
    <dgm:cxn modelId="{15E46F12-7547-B84C-80F7-5E44DDE15AFC}" type="presOf" srcId="{3A76EB20-8389-514B-A844-741A54D8E211}" destId="{B8A40AFE-D1EE-B440-9E3F-D96344347560}" srcOrd="0" destOrd="0" presId="urn:microsoft.com/office/officeart/2005/8/layout/hierarchy1"/>
    <dgm:cxn modelId="{D68F711D-03AB-2040-80B0-5F140FAF46A2}" srcId="{C6999F9F-5F75-6445-93E8-321EFA013CB0}" destId="{B90DF47B-647E-794C-B1AE-AE3A59B2D79E}" srcOrd="0" destOrd="0" parTransId="{6CB1E128-294C-7846-9B8C-C1A7F99928F2}" sibTransId="{A437EE59-7187-3E44-ADF6-8124BE9A2376}"/>
    <dgm:cxn modelId="{F287D94B-99E5-FF4C-B7A8-E4CA60F1D3D7}" type="presOf" srcId="{B2A82FC7-B2F3-EE41-B1E4-987E441B7515}" destId="{0E790F41-0EB8-5249-BE92-1B3F6858979F}" srcOrd="0" destOrd="0" presId="urn:microsoft.com/office/officeart/2005/8/layout/hierarchy1"/>
    <dgm:cxn modelId="{E11DF935-DB18-3440-8D28-9C7D166D4AEA}" srcId="{C96302BD-97F4-E442-93D7-4F48117B2365}" destId="{C6999F9F-5F75-6445-93E8-321EFA013CB0}" srcOrd="1" destOrd="0" parTransId="{B2A82FC7-B2F3-EE41-B1E4-987E441B7515}" sibTransId="{591ED880-DDA3-1F42-8048-371133DAAE65}"/>
    <dgm:cxn modelId="{A13DCABE-D4B0-C34D-B4AC-314705433B47}" type="presOf" srcId="{3AADC196-A80D-6348-A458-9F566FAAB693}" destId="{1C80E1CC-8A31-8848-8B6B-693AAF0317C8}" srcOrd="0" destOrd="0" presId="urn:microsoft.com/office/officeart/2005/8/layout/hierarchy1"/>
    <dgm:cxn modelId="{F823F605-B972-494A-9839-78DDB639937B}" type="presOf" srcId="{6CB1E128-294C-7846-9B8C-C1A7F99928F2}" destId="{B89EE7DD-A315-F341-856E-336DD45DE738}" srcOrd="0" destOrd="0" presId="urn:microsoft.com/office/officeart/2005/8/layout/hierarchy1"/>
    <dgm:cxn modelId="{163BBA8D-BC9A-CD4E-98E0-A1B30BEEE5D8}" type="presOf" srcId="{73E8B36A-4B1F-2342-B23E-82878DACFE3C}" destId="{E1ADB402-153B-5F48-A10A-49E5144C59CC}" srcOrd="0" destOrd="0" presId="urn:microsoft.com/office/officeart/2005/8/layout/hierarchy1"/>
    <dgm:cxn modelId="{9564D88A-F69E-3243-BF94-838E8A4E9BD1}" srcId="{C96302BD-97F4-E442-93D7-4F48117B2365}" destId="{CA70BBF5-1997-D545-9B14-61BC2A7BC5C1}" srcOrd="0" destOrd="0" parTransId="{9649AD2E-1198-8846-829A-D6F165C96668}" sibTransId="{1F7A91C8-437D-BA40-93C9-452A9A7F7AEC}"/>
    <dgm:cxn modelId="{13305E87-B7AE-604A-BF63-633B161B5B40}" srcId="{CA70BBF5-1997-D545-9B14-61BC2A7BC5C1}" destId="{3AADC196-A80D-6348-A458-9F566FAAB693}" srcOrd="0" destOrd="0" parTransId="{73E8B36A-4B1F-2342-B23E-82878DACFE3C}" sibTransId="{0F74920E-DE49-C14B-B049-5BBBA18D9062}"/>
    <dgm:cxn modelId="{A907AD39-D12D-E74C-AE37-CE56E4C3539D}" type="presOf" srcId="{B90DF47B-647E-794C-B1AE-AE3A59B2D79E}" destId="{7A1B02F0-FD93-3F45-B4F4-93E63F0D798F}" srcOrd="0" destOrd="0" presId="urn:microsoft.com/office/officeart/2005/8/layout/hierarchy1"/>
    <dgm:cxn modelId="{47E70423-1A1C-3F4D-9F7C-D52C33ED536B}" type="presOf" srcId="{997545A6-0292-EB42-A73F-B08D655A0EBF}" destId="{E2BB96B7-45CC-6745-BA83-B314915E0896}" srcOrd="0" destOrd="0" presId="urn:microsoft.com/office/officeart/2005/8/layout/hierarchy1"/>
    <dgm:cxn modelId="{2FF97B23-31E3-7044-816C-3E067E5A813D}" type="presOf" srcId="{C96302BD-97F4-E442-93D7-4F48117B2365}" destId="{2EB5725E-A1CC-A343-9D25-8810910F221E}" srcOrd="0" destOrd="0" presId="urn:microsoft.com/office/officeart/2005/8/layout/hierarchy1"/>
    <dgm:cxn modelId="{159F9C10-80FA-934E-82FB-9B6DAB5AF1C8}" srcId="{6BCF8F3F-0145-A244-B62F-27A088C0851E}" destId="{C96302BD-97F4-E442-93D7-4F48117B2365}" srcOrd="1" destOrd="0" parTransId="{6AF2F33B-44AF-5747-B452-FFD8726053DF}" sibTransId="{E272B876-54CC-EB41-98D9-6EB5EBC08917}"/>
    <dgm:cxn modelId="{44BB7AE3-9A7A-D742-A750-A9B06FA10611}" type="presOf" srcId="{C6999F9F-5F75-6445-93E8-321EFA013CB0}" destId="{2A20800C-B003-BD41-8A3A-0ED567FEBD06}" srcOrd="0" destOrd="0" presId="urn:microsoft.com/office/officeart/2005/8/layout/hierarchy1"/>
    <dgm:cxn modelId="{9DE73AEC-7E14-A242-8B4C-378EC15BD154}" srcId="{6BCF8F3F-0145-A244-B62F-27A088C0851E}" destId="{8C8721D1-A2CF-7F4B-AC3E-186D15D20836}" srcOrd="0" destOrd="0" parTransId="{A2B039B6-E66A-974C-B1BC-C6F3F24AEDD0}" sibTransId="{169E134E-6ED5-BE48-A356-DFBFF01280E0}"/>
    <dgm:cxn modelId="{2CB435B2-B698-0245-8C88-355573E6D5D0}" srcId="{29A64252-ECD4-B14A-B60E-9F3F6F0C10E0}" destId="{3A76EB20-8389-514B-A844-741A54D8E211}" srcOrd="0" destOrd="0" parTransId="{997545A6-0292-EB42-A73F-B08D655A0EBF}" sibTransId="{C8928AAB-1C4B-C545-AE95-B304D9CA5EA9}"/>
    <dgm:cxn modelId="{111184BA-DA84-AF47-B037-D118CB175893}" type="presOf" srcId="{29A64252-ECD4-B14A-B60E-9F3F6F0C10E0}" destId="{888CCF22-76E8-0C47-8A9F-BEB06DED5583}" srcOrd="0" destOrd="0" presId="urn:microsoft.com/office/officeart/2005/8/layout/hierarchy1"/>
    <dgm:cxn modelId="{1A0CF449-D466-9148-80F5-A86F98D0B01A}" type="presOf" srcId="{8C8721D1-A2CF-7F4B-AC3E-186D15D20836}" destId="{FDA3B329-F001-D84F-8C62-DFB5B94FDDDD}" srcOrd="0" destOrd="0" presId="urn:microsoft.com/office/officeart/2005/8/layout/hierarchy1"/>
    <dgm:cxn modelId="{FEBA42A0-2540-3F48-AEC7-373FC8C427D3}" srcId="{C96302BD-97F4-E442-93D7-4F48117B2365}" destId="{29A64252-ECD4-B14A-B60E-9F3F6F0C10E0}" srcOrd="2" destOrd="0" parTransId="{049FADC7-F880-6344-996E-46CD789E1332}" sibTransId="{46EF067C-62A1-CF47-8770-130A0AACF968}"/>
    <dgm:cxn modelId="{1F91A95A-AF31-004E-8F3D-8E94E392D78C}" type="presOf" srcId="{9649AD2E-1198-8846-829A-D6F165C96668}" destId="{216459B8-A5E2-724B-BA7F-797077DF60CA}" srcOrd="0" destOrd="0" presId="urn:microsoft.com/office/officeart/2005/8/layout/hierarchy1"/>
    <dgm:cxn modelId="{C4CFA2DF-AA8B-1847-84E4-29A812F46959}" type="presOf" srcId="{CA70BBF5-1997-D545-9B14-61BC2A7BC5C1}" destId="{3A1D5E4D-3FFB-DE45-8379-8D7E6855C9D4}" srcOrd="0" destOrd="0" presId="urn:microsoft.com/office/officeart/2005/8/layout/hierarchy1"/>
    <dgm:cxn modelId="{89231EDE-C55A-4948-9385-5125DA513694}" type="presParOf" srcId="{E7875A0D-BCA0-0E4C-B087-9D654EFC8EC8}" destId="{509F78CC-2733-BF4B-A339-BB371E7D00C7}" srcOrd="0" destOrd="0" presId="urn:microsoft.com/office/officeart/2005/8/layout/hierarchy1"/>
    <dgm:cxn modelId="{B0B2269E-397F-0E4F-890B-7AD8EDC4227B}" type="presParOf" srcId="{509F78CC-2733-BF4B-A339-BB371E7D00C7}" destId="{4109DC86-9C86-9F44-8B17-47BCF8635E19}" srcOrd="0" destOrd="0" presId="urn:microsoft.com/office/officeart/2005/8/layout/hierarchy1"/>
    <dgm:cxn modelId="{778C01AE-FF83-BB4E-AD4C-2268D021D785}" type="presParOf" srcId="{4109DC86-9C86-9F44-8B17-47BCF8635E19}" destId="{CF8C57DA-AEA1-1B43-A625-BC7CF5ED8023}" srcOrd="0" destOrd="0" presId="urn:microsoft.com/office/officeart/2005/8/layout/hierarchy1"/>
    <dgm:cxn modelId="{D38D0278-DEA5-F248-A4A4-2B120439656B}" type="presParOf" srcId="{4109DC86-9C86-9F44-8B17-47BCF8635E19}" destId="{FDA3B329-F001-D84F-8C62-DFB5B94FDDDD}" srcOrd="1" destOrd="0" presId="urn:microsoft.com/office/officeart/2005/8/layout/hierarchy1"/>
    <dgm:cxn modelId="{E8ABDEAB-D374-9845-A787-F09F523ADD22}" type="presParOf" srcId="{509F78CC-2733-BF4B-A339-BB371E7D00C7}" destId="{428A352F-8486-7A43-A81B-EE7F54F2CA6B}" srcOrd="1" destOrd="0" presId="urn:microsoft.com/office/officeart/2005/8/layout/hierarchy1"/>
    <dgm:cxn modelId="{E7B15487-2EE4-F748-BA6D-88240A0673C4}" type="presParOf" srcId="{E7875A0D-BCA0-0E4C-B087-9D654EFC8EC8}" destId="{3C9EDCFB-51D8-0C42-8518-717FFCEBF6A3}" srcOrd="1" destOrd="0" presId="urn:microsoft.com/office/officeart/2005/8/layout/hierarchy1"/>
    <dgm:cxn modelId="{0C6096C9-95C2-C740-9539-7B0367B60ED9}" type="presParOf" srcId="{3C9EDCFB-51D8-0C42-8518-717FFCEBF6A3}" destId="{C41E26A9-B90C-C643-89A5-366C9E0F074C}" srcOrd="0" destOrd="0" presId="urn:microsoft.com/office/officeart/2005/8/layout/hierarchy1"/>
    <dgm:cxn modelId="{C7BD9306-D31C-3F48-BA99-EEF87BC4193B}" type="presParOf" srcId="{C41E26A9-B90C-C643-89A5-366C9E0F074C}" destId="{A2F43184-6642-4F44-A3DA-AD0837D60289}" srcOrd="0" destOrd="0" presId="urn:microsoft.com/office/officeart/2005/8/layout/hierarchy1"/>
    <dgm:cxn modelId="{8022B931-2CDF-8841-9EA7-7746045D35C5}" type="presParOf" srcId="{C41E26A9-B90C-C643-89A5-366C9E0F074C}" destId="{2EB5725E-A1CC-A343-9D25-8810910F221E}" srcOrd="1" destOrd="0" presId="urn:microsoft.com/office/officeart/2005/8/layout/hierarchy1"/>
    <dgm:cxn modelId="{0A78A6CB-971C-7F41-9197-C27443478AD3}" type="presParOf" srcId="{3C9EDCFB-51D8-0C42-8518-717FFCEBF6A3}" destId="{A5A7D2FB-B272-E642-B8A7-3B94DA2CAAE6}" srcOrd="1" destOrd="0" presId="urn:microsoft.com/office/officeart/2005/8/layout/hierarchy1"/>
    <dgm:cxn modelId="{87B2F678-690E-0B45-9149-1736158E5A6D}" type="presParOf" srcId="{A5A7D2FB-B272-E642-B8A7-3B94DA2CAAE6}" destId="{216459B8-A5E2-724B-BA7F-797077DF60CA}" srcOrd="0" destOrd="0" presId="urn:microsoft.com/office/officeart/2005/8/layout/hierarchy1"/>
    <dgm:cxn modelId="{A981FF22-3178-6744-A489-80B0FF1E85C2}" type="presParOf" srcId="{A5A7D2FB-B272-E642-B8A7-3B94DA2CAAE6}" destId="{DAD30B69-31E6-E549-99C2-9CF074396A67}" srcOrd="1" destOrd="0" presId="urn:microsoft.com/office/officeart/2005/8/layout/hierarchy1"/>
    <dgm:cxn modelId="{10378718-2062-C242-BCA0-E925E6C788C3}" type="presParOf" srcId="{DAD30B69-31E6-E549-99C2-9CF074396A67}" destId="{310C66CB-1404-E145-B012-25D3F5DF53A3}" srcOrd="0" destOrd="0" presId="urn:microsoft.com/office/officeart/2005/8/layout/hierarchy1"/>
    <dgm:cxn modelId="{D76B6C75-AE66-DF49-A74F-8A6547399591}" type="presParOf" srcId="{310C66CB-1404-E145-B012-25D3F5DF53A3}" destId="{4C89573E-2E7E-674A-AA54-5377242989AA}" srcOrd="0" destOrd="0" presId="urn:microsoft.com/office/officeart/2005/8/layout/hierarchy1"/>
    <dgm:cxn modelId="{4E77F08A-5D09-8544-BC3F-728E81A27412}" type="presParOf" srcId="{310C66CB-1404-E145-B012-25D3F5DF53A3}" destId="{3A1D5E4D-3FFB-DE45-8379-8D7E6855C9D4}" srcOrd="1" destOrd="0" presId="urn:microsoft.com/office/officeart/2005/8/layout/hierarchy1"/>
    <dgm:cxn modelId="{53CA1DC1-65AB-2D47-9BBB-D2F7B08454F3}" type="presParOf" srcId="{DAD30B69-31E6-E549-99C2-9CF074396A67}" destId="{F9A6060C-00DF-F04A-BF18-EBB9010A7590}" srcOrd="1" destOrd="0" presId="urn:microsoft.com/office/officeart/2005/8/layout/hierarchy1"/>
    <dgm:cxn modelId="{D0F69467-1F8D-6A4F-91F4-8DFE6374FA01}" type="presParOf" srcId="{F9A6060C-00DF-F04A-BF18-EBB9010A7590}" destId="{E1ADB402-153B-5F48-A10A-49E5144C59CC}" srcOrd="0" destOrd="0" presId="urn:microsoft.com/office/officeart/2005/8/layout/hierarchy1"/>
    <dgm:cxn modelId="{800B4655-B007-C844-BD33-333807E131EF}" type="presParOf" srcId="{F9A6060C-00DF-F04A-BF18-EBB9010A7590}" destId="{02F50F05-C141-B048-BFDF-C805946CF722}" srcOrd="1" destOrd="0" presId="urn:microsoft.com/office/officeart/2005/8/layout/hierarchy1"/>
    <dgm:cxn modelId="{F962A532-494C-4E44-A76F-04703AF1F93E}" type="presParOf" srcId="{02F50F05-C141-B048-BFDF-C805946CF722}" destId="{9E8D9298-7361-1745-9CC8-A15CC688A5CE}" srcOrd="0" destOrd="0" presId="urn:microsoft.com/office/officeart/2005/8/layout/hierarchy1"/>
    <dgm:cxn modelId="{F7188EEB-224B-C540-B1DF-5705B2B50F1E}" type="presParOf" srcId="{9E8D9298-7361-1745-9CC8-A15CC688A5CE}" destId="{E6DB0811-D6DC-2F4B-BF5F-23A943886BE1}" srcOrd="0" destOrd="0" presId="urn:microsoft.com/office/officeart/2005/8/layout/hierarchy1"/>
    <dgm:cxn modelId="{ACC1F7F9-35AF-3045-9DAA-D56C0F351144}" type="presParOf" srcId="{9E8D9298-7361-1745-9CC8-A15CC688A5CE}" destId="{1C80E1CC-8A31-8848-8B6B-693AAF0317C8}" srcOrd="1" destOrd="0" presId="urn:microsoft.com/office/officeart/2005/8/layout/hierarchy1"/>
    <dgm:cxn modelId="{E2A2C1DF-728F-054F-B9F8-32E2034EAEEA}" type="presParOf" srcId="{02F50F05-C141-B048-BFDF-C805946CF722}" destId="{F6CAA733-16B5-174E-8D21-058CCEB611F9}" srcOrd="1" destOrd="0" presId="urn:microsoft.com/office/officeart/2005/8/layout/hierarchy1"/>
    <dgm:cxn modelId="{11BD9623-5967-064B-A6ED-FF857D6A6C28}" type="presParOf" srcId="{A5A7D2FB-B272-E642-B8A7-3B94DA2CAAE6}" destId="{0E790F41-0EB8-5249-BE92-1B3F6858979F}" srcOrd="2" destOrd="0" presId="urn:microsoft.com/office/officeart/2005/8/layout/hierarchy1"/>
    <dgm:cxn modelId="{678AC247-15AF-624F-806B-869548013938}" type="presParOf" srcId="{A5A7D2FB-B272-E642-B8A7-3B94DA2CAAE6}" destId="{C01F7085-46A5-CE45-9C1B-19AE4CA80EB5}" srcOrd="3" destOrd="0" presId="urn:microsoft.com/office/officeart/2005/8/layout/hierarchy1"/>
    <dgm:cxn modelId="{C59FA093-6CA4-5745-912B-A1B2D5078A43}" type="presParOf" srcId="{C01F7085-46A5-CE45-9C1B-19AE4CA80EB5}" destId="{45C07EFC-2992-B348-8A0D-855FAAF2ACDF}" srcOrd="0" destOrd="0" presId="urn:microsoft.com/office/officeart/2005/8/layout/hierarchy1"/>
    <dgm:cxn modelId="{C98B967D-95BE-8B4D-A7C0-8CE8A754F8F1}" type="presParOf" srcId="{45C07EFC-2992-B348-8A0D-855FAAF2ACDF}" destId="{0C740E5E-3A6B-7D42-84A1-213B4231FCF7}" srcOrd="0" destOrd="0" presId="urn:microsoft.com/office/officeart/2005/8/layout/hierarchy1"/>
    <dgm:cxn modelId="{99732CC5-C7AC-384A-A369-A8074D4E43EB}" type="presParOf" srcId="{45C07EFC-2992-B348-8A0D-855FAAF2ACDF}" destId="{2A20800C-B003-BD41-8A3A-0ED567FEBD06}" srcOrd="1" destOrd="0" presId="urn:microsoft.com/office/officeart/2005/8/layout/hierarchy1"/>
    <dgm:cxn modelId="{ED6D57BB-7C7A-0343-B9E4-801FDB027D17}" type="presParOf" srcId="{C01F7085-46A5-CE45-9C1B-19AE4CA80EB5}" destId="{27AAA5B7-CFA9-E345-9848-A6EEE9D9F485}" srcOrd="1" destOrd="0" presId="urn:microsoft.com/office/officeart/2005/8/layout/hierarchy1"/>
    <dgm:cxn modelId="{80C9EA63-462B-C949-B96A-863BEEABB880}" type="presParOf" srcId="{27AAA5B7-CFA9-E345-9848-A6EEE9D9F485}" destId="{B89EE7DD-A315-F341-856E-336DD45DE738}" srcOrd="0" destOrd="0" presId="urn:microsoft.com/office/officeart/2005/8/layout/hierarchy1"/>
    <dgm:cxn modelId="{E1F8B710-C71F-D148-B96C-4FE84854F601}" type="presParOf" srcId="{27AAA5B7-CFA9-E345-9848-A6EEE9D9F485}" destId="{6CE23A99-BDD9-3047-8EF3-7C88999C4109}" srcOrd="1" destOrd="0" presId="urn:microsoft.com/office/officeart/2005/8/layout/hierarchy1"/>
    <dgm:cxn modelId="{BA744713-99E7-5C40-95CE-6B79A74F4A02}" type="presParOf" srcId="{6CE23A99-BDD9-3047-8EF3-7C88999C4109}" destId="{E9678E45-3650-3744-8313-6280DD3DEBAB}" srcOrd="0" destOrd="0" presId="urn:microsoft.com/office/officeart/2005/8/layout/hierarchy1"/>
    <dgm:cxn modelId="{4CD00285-5C3A-744D-9D99-CCAA30B457E2}" type="presParOf" srcId="{E9678E45-3650-3744-8313-6280DD3DEBAB}" destId="{E021A7FC-8495-D948-B4CA-EEC9E3C28243}" srcOrd="0" destOrd="0" presId="urn:microsoft.com/office/officeart/2005/8/layout/hierarchy1"/>
    <dgm:cxn modelId="{46887450-1248-BE4E-94E9-3B942D79DC01}" type="presParOf" srcId="{E9678E45-3650-3744-8313-6280DD3DEBAB}" destId="{7A1B02F0-FD93-3F45-B4F4-93E63F0D798F}" srcOrd="1" destOrd="0" presId="urn:microsoft.com/office/officeart/2005/8/layout/hierarchy1"/>
    <dgm:cxn modelId="{47EC897B-CC5E-9943-AFD0-1797A4544EF7}" type="presParOf" srcId="{6CE23A99-BDD9-3047-8EF3-7C88999C4109}" destId="{FF893452-19AE-C941-BDB9-7A1B0607C092}" srcOrd="1" destOrd="0" presId="urn:microsoft.com/office/officeart/2005/8/layout/hierarchy1"/>
    <dgm:cxn modelId="{2082AFF7-2AB6-1741-982C-C5B3DA64F41F}" type="presParOf" srcId="{A5A7D2FB-B272-E642-B8A7-3B94DA2CAAE6}" destId="{6C842723-705B-BC47-A827-54401B776D7B}" srcOrd="4" destOrd="0" presId="urn:microsoft.com/office/officeart/2005/8/layout/hierarchy1"/>
    <dgm:cxn modelId="{7890022A-1913-E744-BBE7-669D0FA7F807}" type="presParOf" srcId="{A5A7D2FB-B272-E642-B8A7-3B94DA2CAAE6}" destId="{67919B5C-D4B2-D241-AD89-CC38B05406DB}" srcOrd="5" destOrd="0" presId="urn:microsoft.com/office/officeart/2005/8/layout/hierarchy1"/>
    <dgm:cxn modelId="{C406EA5A-CAE6-4949-8126-02E665261B94}" type="presParOf" srcId="{67919B5C-D4B2-D241-AD89-CC38B05406DB}" destId="{ECD715E7-02E9-BA43-BBA3-F6CFE6294034}" srcOrd="0" destOrd="0" presId="urn:microsoft.com/office/officeart/2005/8/layout/hierarchy1"/>
    <dgm:cxn modelId="{E4DB597C-5C75-2341-878A-4CA902D70FA4}" type="presParOf" srcId="{ECD715E7-02E9-BA43-BBA3-F6CFE6294034}" destId="{B7F7F9FD-B6BB-E844-8E88-2EBCD2747C55}" srcOrd="0" destOrd="0" presId="urn:microsoft.com/office/officeart/2005/8/layout/hierarchy1"/>
    <dgm:cxn modelId="{2BE33108-8238-D44E-8D00-1BC9090694C0}" type="presParOf" srcId="{ECD715E7-02E9-BA43-BBA3-F6CFE6294034}" destId="{888CCF22-76E8-0C47-8A9F-BEB06DED5583}" srcOrd="1" destOrd="0" presId="urn:microsoft.com/office/officeart/2005/8/layout/hierarchy1"/>
    <dgm:cxn modelId="{BD7737AD-1543-A34D-9907-D5434C812F7B}" type="presParOf" srcId="{67919B5C-D4B2-D241-AD89-CC38B05406DB}" destId="{B29C36DC-884D-D742-8AC3-553BB8DAA188}" srcOrd="1" destOrd="0" presId="urn:microsoft.com/office/officeart/2005/8/layout/hierarchy1"/>
    <dgm:cxn modelId="{3D748E75-58FE-7640-8BBA-386737751D79}" type="presParOf" srcId="{B29C36DC-884D-D742-8AC3-553BB8DAA188}" destId="{E2BB96B7-45CC-6745-BA83-B314915E0896}" srcOrd="0" destOrd="0" presId="urn:microsoft.com/office/officeart/2005/8/layout/hierarchy1"/>
    <dgm:cxn modelId="{E5D2D968-1A78-844B-8C77-8C62E35CA057}" type="presParOf" srcId="{B29C36DC-884D-D742-8AC3-553BB8DAA188}" destId="{923E73D3-2614-2C4A-9671-BE999B02439B}" srcOrd="1" destOrd="0" presId="urn:microsoft.com/office/officeart/2005/8/layout/hierarchy1"/>
    <dgm:cxn modelId="{6C358B5D-2476-A74C-B8A5-2A4107680846}" type="presParOf" srcId="{923E73D3-2614-2C4A-9671-BE999B02439B}" destId="{EA000F1C-6CD7-2149-9CB9-9A874051FBD7}" srcOrd="0" destOrd="0" presId="urn:microsoft.com/office/officeart/2005/8/layout/hierarchy1"/>
    <dgm:cxn modelId="{F0873540-C64A-694B-B5CD-070FF4AF8352}" type="presParOf" srcId="{EA000F1C-6CD7-2149-9CB9-9A874051FBD7}" destId="{0FC55878-E17D-DF4E-A84B-01E6E130858B}" srcOrd="0" destOrd="0" presId="urn:microsoft.com/office/officeart/2005/8/layout/hierarchy1"/>
    <dgm:cxn modelId="{0F0D3BBB-F889-F64E-8115-C3D80BA35F93}" type="presParOf" srcId="{EA000F1C-6CD7-2149-9CB9-9A874051FBD7}" destId="{B8A40AFE-D1EE-B440-9E3F-D96344347560}" srcOrd="1" destOrd="0" presId="urn:microsoft.com/office/officeart/2005/8/layout/hierarchy1"/>
    <dgm:cxn modelId="{74423C7D-E07A-F740-A4AF-FB269F87F57C}" type="presParOf" srcId="{923E73D3-2614-2C4A-9671-BE999B02439B}" destId="{5FBABC6E-2702-064F-ADFF-C7119C44515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BB96B7-45CC-6745-BA83-B314915E0896}">
      <dsp:nvSpPr>
        <dsp:cNvPr id="0" name=""/>
        <dsp:cNvSpPr/>
      </dsp:nvSpPr>
      <dsp:spPr>
        <a:xfrm>
          <a:off x="6286387" y="3984808"/>
          <a:ext cx="91440" cy="6106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0631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C842723-705B-BC47-A827-54401B776D7B}">
      <dsp:nvSpPr>
        <dsp:cNvPr id="0" name=""/>
        <dsp:cNvSpPr/>
      </dsp:nvSpPr>
      <dsp:spPr>
        <a:xfrm>
          <a:off x="5236105" y="2045202"/>
          <a:ext cx="1096002" cy="6063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1861"/>
              </a:lnTo>
              <a:lnTo>
                <a:pt x="1096002" y="411861"/>
              </a:lnTo>
              <a:lnTo>
                <a:pt x="1096002" y="606365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9EE7DD-A315-F341-856E-336DD45DE738}">
      <dsp:nvSpPr>
        <dsp:cNvPr id="0" name=""/>
        <dsp:cNvSpPr/>
      </dsp:nvSpPr>
      <dsp:spPr>
        <a:xfrm>
          <a:off x="3720218" y="3984808"/>
          <a:ext cx="91440" cy="6106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0631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790F41-0EB8-5249-BE92-1B3F6858979F}">
      <dsp:nvSpPr>
        <dsp:cNvPr id="0" name=""/>
        <dsp:cNvSpPr/>
      </dsp:nvSpPr>
      <dsp:spPr>
        <a:xfrm>
          <a:off x="3765938" y="2045202"/>
          <a:ext cx="1470166" cy="606365"/>
        </a:xfrm>
        <a:custGeom>
          <a:avLst/>
          <a:gdLst/>
          <a:ahLst/>
          <a:cxnLst/>
          <a:rect l="0" t="0" r="0" b="0"/>
          <a:pathLst>
            <a:path>
              <a:moveTo>
                <a:pt x="1470166" y="0"/>
              </a:moveTo>
              <a:lnTo>
                <a:pt x="1470166" y="411861"/>
              </a:lnTo>
              <a:lnTo>
                <a:pt x="0" y="411861"/>
              </a:lnTo>
              <a:lnTo>
                <a:pt x="0" y="606365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ADB402-153B-5F48-A10A-49E5144C59CC}">
      <dsp:nvSpPr>
        <dsp:cNvPr id="0" name=""/>
        <dsp:cNvSpPr/>
      </dsp:nvSpPr>
      <dsp:spPr>
        <a:xfrm>
          <a:off x="1081467" y="3984808"/>
          <a:ext cx="91440" cy="61063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10631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6459B8-A5E2-724B-BA7F-797077DF60CA}">
      <dsp:nvSpPr>
        <dsp:cNvPr id="0" name=""/>
        <dsp:cNvSpPr/>
      </dsp:nvSpPr>
      <dsp:spPr>
        <a:xfrm>
          <a:off x="1127187" y="2045202"/>
          <a:ext cx="4108918" cy="606365"/>
        </a:xfrm>
        <a:custGeom>
          <a:avLst/>
          <a:gdLst/>
          <a:ahLst/>
          <a:cxnLst/>
          <a:rect l="0" t="0" r="0" b="0"/>
          <a:pathLst>
            <a:path>
              <a:moveTo>
                <a:pt x="4108918" y="0"/>
              </a:moveTo>
              <a:lnTo>
                <a:pt x="4108918" y="411861"/>
              </a:lnTo>
              <a:lnTo>
                <a:pt x="0" y="411861"/>
              </a:lnTo>
              <a:lnTo>
                <a:pt x="0" y="606365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8C57DA-AEA1-1B43-A625-BC7CF5ED8023}">
      <dsp:nvSpPr>
        <dsp:cNvPr id="0" name=""/>
        <dsp:cNvSpPr/>
      </dsp:nvSpPr>
      <dsp:spPr>
        <a:xfrm>
          <a:off x="1143007" y="685802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A3B329-F001-D84F-8C62-DFB5B94FDDDD}">
      <dsp:nvSpPr>
        <dsp:cNvPr id="0" name=""/>
        <dsp:cNvSpPr/>
      </dsp:nvSpPr>
      <dsp:spPr>
        <a:xfrm>
          <a:off x="1376295" y="907426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Nga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whanaketanga</a:t>
          </a:r>
          <a:endParaRPr lang="en-US" sz="2200" kern="1200" dirty="0"/>
        </a:p>
      </dsp:txBody>
      <dsp:txXfrm>
        <a:off x="1376295" y="907426"/>
        <a:ext cx="2099592" cy="1333241"/>
      </dsp:txXfrm>
    </dsp:sp>
    <dsp:sp modelId="{A2F43184-6642-4F44-A3DA-AD0837D60289}">
      <dsp:nvSpPr>
        <dsp:cNvPr id="0" name=""/>
        <dsp:cNvSpPr/>
      </dsp:nvSpPr>
      <dsp:spPr>
        <a:xfrm>
          <a:off x="4186308" y="711960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EB5725E-A1CC-A343-9D25-8810910F221E}">
      <dsp:nvSpPr>
        <dsp:cNvPr id="0" name=""/>
        <dsp:cNvSpPr/>
      </dsp:nvSpPr>
      <dsp:spPr>
        <a:xfrm>
          <a:off x="4419596" y="933584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Te </a:t>
          </a:r>
          <a:r>
            <a:rPr lang="en-US" sz="2200" kern="1200" dirty="0" err="1" smtClean="0"/>
            <a:t>Marautanga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o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Aotearoa</a:t>
          </a:r>
          <a:endParaRPr lang="en-US" sz="2200" kern="1200" dirty="0"/>
        </a:p>
      </dsp:txBody>
      <dsp:txXfrm>
        <a:off x="4419596" y="933584"/>
        <a:ext cx="2099592" cy="1333241"/>
      </dsp:txXfrm>
    </dsp:sp>
    <dsp:sp modelId="{4C89573E-2E7E-674A-AA54-5377242989AA}">
      <dsp:nvSpPr>
        <dsp:cNvPr id="0" name=""/>
        <dsp:cNvSpPr/>
      </dsp:nvSpPr>
      <dsp:spPr>
        <a:xfrm>
          <a:off x="77390" y="2651567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1D5E4D-3FFB-DE45-8379-8D7E6855C9D4}">
      <dsp:nvSpPr>
        <dsp:cNvPr id="0" name=""/>
        <dsp:cNvSpPr/>
      </dsp:nvSpPr>
      <dsp:spPr>
        <a:xfrm>
          <a:off x="310678" y="2873191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Taha</a:t>
          </a:r>
          <a:r>
            <a:rPr lang="en-US" sz="2200" kern="1200" dirty="0" smtClean="0"/>
            <a:t> korero/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Ā-waha</a:t>
          </a:r>
          <a:endParaRPr lang="en-US" sz="2200" kern="1200" dirty="0"/>
        </a:p>
      </dsp:txBody>
      <dsp:txXfrm>
        <a:off x="310678" y="2873191"/>
        <a:ext cx="2099592" cy="1333241"/>
      </dsp:txXfrm>
    </dsp:sp>
    <dsp:sp modelId="{E6DB0811-D6DC-2F4B-BF5F-23A943886BE1}">
      <dsp:nvSpPr>
        <dsp:cNvPr id="0" name=""/>
        <dsp:cNvSpPr/>
      </dsp:nvSpPr>
      <dsp:spPr>
        <a:xfrm>
          <a:off x="4807" y="4595440"/>
          <a:ext cx="2244758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80E1CC-8A31-8848-8B6B-693AAF0317C8}">
      <dsp:nvSpPr>
        <dsp:cNvPr id="0" name=""/>
        <dsp:cNvSpPr/>
      </dsp:nvSpPr>
      <dsp:spPr>
        <a:xfrm>
          <a:off x="238095" y="4817064"/>
          <a:ext cx="2244758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Āheinga</a:t>
          </a:r>
          <a:r>
            <a:rPr lang="en-US" sz="2200" kern="1200" dirty="0" smtClean="0"/>
            <a:t> Reo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(</a:t>
          </a:r>
          <a:r>
            <a:rPr lang="en-US" sz="2200" kern="1200" dirty="0" err="1" smtClean="0"/>
            <a:t>Ako</a:t>
          </a:r>
          <a:r>
            <a:rPr lang="en-US" sz="2200" kern="1200" dirty="0" smtClean="0"/>
            <a:t> Reo Maori)</a:t>
          </a:r>
          <a:endParaRPr lang="en-US" sz="2200" kern="1200" dirty="0"/>
        </a:p>
      </dsp:txBody>
      <dsp:txXfrm>
        <a:off x="238095" y="4817064"/>
        <a:ext cx="2244758" cy="1333241"/>
      </dsp:txXfrm>
    </dsp:sp>
    <dsp:sp modelId="{0C740E5E-3A6B-7D42-84A1-213B4231FCF7}">
      <dsp:nvSpPr>
        <dsp:cNvPr id="0" name=""/>
        <dsp:cNvSpPr/>
      </dsp:nvSpPr>
      <dsp:spPr>
        <a:xfrm>
          <a:off x="2716142" y="2651567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20800C-B003-BD41-8A3A-0ED567FEBD06}">
      <dsp:nvSpPr>
        <dsp:cNvPr id="0" name=""/>
        <dsp:cNvSpPr/>
      </dsp:nvSpPr>
      <dsp:spPr>
        <a:xfrm>
          <a:off x="2949430" y="2873191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Panui</a:t>
          </a:r>
          <a:r>
            <a:rPr lang="en-US" sz="2200" kern="1200" dirty="0" smtClean="0"/>
            <a:t>/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Ā-Tā</a:t>
          </a:r>
          <a:endParaRPr lang="en-US" sz="2200" kern="1200" dirty="0"/>
        </a:p>
      </dsp:txBody>
      <dsp:txXfrm>
        <a:off x="2949430" y="2873191"/>
        <a:ext cx="2099592" cy="1333241"/>
      </dsp:txXfrm>
    </dsp:sp>
    <dsp:sp modelId="{E021A7FC-8495-D948-B4CA-EEC9E3C28243}">
      <dsp:nvSpPr>
        <dsp:cNvPr id="0" name=""/>
        <dsp:cNvSpPr/>
      </dsp:nvSpPr>
      <dsp:spPr>
        <a:xfrm>
          <a:off x="2716142" y="4595440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A1B02F0-FD93-3F45-B4F4-93E63F0D798F}">
      <dsp:nvSpPr>
        <dsp:cNvPr id="0" name=""/>
        <dsp:cNvSpPr/>
      </dsp:nvSpPr>
      <dsp:spPr>
        <a:xfrm>
          <a:off x="2949430" y="4817064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Puna</a:t>
          </a:r>
          <a:r>
            <a:rPr lang="en-US" sz="2200" kern="1200" dirty="0" smtClean="0"/>
            <a:t> Reo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(</a:t>
          </a:r>
          <a:r>
            <a:rPr lang="en-US" sz="2200" kern="1200" dirty="0" err="1" smtClean="0"/>
            <a:t>Ko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te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tipu</a:t>
          </a:r>
          <a:r>
            <a:rPr lang="en-US" sz="2200" kern="1200" dirty="0" smtClean="0"/>
            <a:t>)</a:t>
          </a:r>
          <a:endParaRPr lang="en-US" sz="2200" kern="1200" dirty="0"/>
        </a:p>
      </dsp:txBody>
      <dsp:txXfrm>
        <a:off x="2949430" y="4817064"/>
        <a:ext cx="2099592" cy="1333241"/>
      </dsp:txXfrm>
    </dsp:sp>
    <dsp:sp modelId="{B7F7F9FD-B6BB-E844-8E88-2EBCD2747C55}">
      <dsp:nvSpPr>
        <dsp:cNvPr id="0" name=""/>
        <dsp:cNvSpPr/>
      </dsp:nvSpPr>
      <dsp:spPr>
        <a:xfrm>
          <a:off x="5282311" y="2651567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88CCF22-76E8-0C47-8A9F-BEB06DED5583}">
      <dsp:nvSpPr>
        <dsp:cNvPr id="0" name=""/>
        <dsp:cNvSpPr/>
      </dsp:nvSpPr>
      <dsp:spPr>
        <a:xfrm>
          <a:off x="5515599" y="2873191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Tuhituhi</a:t>
          </a:r>
          <a:endParaRPr lang="en-US" sz="2200" kern="1200" dirty="0" smtClean="0"/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Ā-Tā</a:t>
          </a:r>
          <a:endParaRPr lang="en-US" sz="2200" kern="1200" dirty="0"/>
        </a:p>
      </dsp:txBody>
      <dsp:txXfrm>
        <a:off x="5515599" y="2873191"/>
        <a:ext cx="2099592" cy="1333241"/>
      </dsp:txXfrm>
    </dsp:sp>
    <dsp:sp modelId="{0FC55878-E17D-DF4E-A84B-01E6E130858B}">
      <dsp:nvSpPr>
        <dsp:cNvPr id="0" name=""/>
        <dsp:cNvSpPr/>
      </dsp:nvSpPr>
      <dsp:spPr>
        <a:xfrm>
          <a:off x="5282311" y="4595440"/>
          <a:ext cx="2099592" cy="13332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8A40AFE-D1EE-B440-9E3F-D96344347560}">
      <dsp:nvSpPr>
        <dsp:cNvPr id="0" name=""/>
        <dsp:cNvSpPr/>
      </dsp:nvSpPr>
      <dsp:spPr>
        <a:xfrm>
          <a:off x="5515599" y="4817064"/>
          <a:ext cx="2099592" cy="13332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Rautaki</a:t>
          </a:r>
          <a:r>
            <a:rPr lang="en-US" sz="2200" kern="1200" dirty="0" smtClean="0"/>
            <a:t> Reo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(</a:t>
          </a:r>
          <a:r>
            <a:rPr lang="en-US" sz="2200" kern="1200" dirty="0" err="1" smtClean="0"/>
            <a:t>Ko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te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whakamahi</a:t>
          </a:r>
          <a:r>
            <a:rPr lang="en-US" sz="2200" kern="1200" dirty="0" smtClean="0"/>
            <a:t>)</a:t>
          </a:r>
          <a:endParaRPr lang="en-US" sz="2200" kern="1200" dirty="0"/>
        </a:p>
      </dsp:txBody>
      <dsp:txXfrm>
        <a:off x="5515599" y="4817064"/>
        <a:ext cx="2099592" cy="13332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0F6FA0-30D5-AA46-BC28-B41AB6F1CC06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2BBAA1-FFFD-0D45-8B19-FC4F812245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Any unanswered questions you have about </a:t>
            </a:r>
            <a:r>
              <a:rPr lang="en-US" dirty="0" err="1" smtClean="0"/>
              <a:t>Nga</a:t>
            </a:r>
            <a:r>
              <a:rPr lang="en-US" dirty="0" smtClean="0"/>
              <a:t> </a:t>
            </a:r>
            <a:r>
              <a:rPr lang="en-US" dirty="0" err="1" smtClean="0"/>
              <a:t>whanaketanga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is your understanding of the alignment of </a:t>
            </a:r>
            <a:r>
              <a:rPr lang="en-US" dirty="0" err="1" smtClean="0"/>
              <a:t>Nga</a:t>
            </a:r>
            <a:r>
              <a:rPr lang="en-US" dirty="0" smtClean="0"/>
              <a:t> </a:t>
            </a:r>
            <a:r>
              <a:rPr lang="en-US" dirty="0" err="1" smtClean="0"/>
              <a:t>whanaketanga</a:t>
            </a:r>
            <a:r>
              <a:rPr lang="en-US" dirty="0" smtClean="0"/>
              <a:t> and</a:t>
            </a:r>
            <a:r>
              <a:rPr lang="en-US" baseline="0" dirty="0" smtClean="0"/>
              <a:t> TMOA?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Everyone to Pg 2:</a:t>
            </a:r>
          </a:p>
          <a:p>
            <a:endParaRPr lang="en-US" dirty="0" smtClean="0"/>
          </a:p>
          <a:p>
            <a:r>
              <a:rPr lang="en-US" dirty="0" err="1" smtClean="0"/>
              <a:t>Mahi</a:t>
            </a:r>
            <a:r>
              <a:rPr lang="en-US" dirty="0" smtClean="0"/>
              <a:t> </a:t>
            </a:r>
            <a:r>
              <a:rPr lang="en-US" dirty="0" err="1" smtClean="0"/>
              <a:t>ngatahi</a:t>
            </a:r>
            <a:r>
              <a:rPr lang="en-US" dirty="0" smtClean="0"/>
              <a:t> to identify the progress</a:t>
            </a:r>
            <a:r>
              <a:rPr lang="en-US" baseline="0" dirty="0" smtClean="0"/>
              <a:t> looking at the indicators of TMOA and </a:t>
            </a:r>
            <a:r>
              <a:rPr lang="en-US" baseline="0" dirty="0" err="1" smtClean="0"/>
              <a:t>Whanaketanga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err="1" smtClean="0"/>
              <a:t>Hei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mahi</a:t>
            </a:r>
            <a:r>
              <a:rPr lang="en-US" baseline="0" dirty="0" smtClean="0"/>
              <a:t> 3:</a:t>
            </a:r>
          </a:p>
          <a:p>
            <a:endParaRPr lang="en-US" baseline="0" dirty="0" smtClean="0"/>
          </a:p>
          <a:p>
            <a:r>
              <a:rPr lang="en-US" baseline="0" dirty="0" smtClean="0"/>
              <a:t>Do the activity and then measure the functions, skills and strategies that they had to use to be able to achieve the outcome.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Everyone to Pg 2:</a:t>
            </a:r>
          </a:p>
          <a:p>
            <a:endParaRPr lang="en-US" dirty="0" smtClean="0"/>
          </a:p>
          <a:p>
            <a:r>
              <a:rPr lang="en-US" dirty="0" err="1" smtClean="0"/>
              <a:t>Mahi</a:t>
            </a:r>
            <a:r>
              <a:rPr lang="en-US" dirty="0" smtClean="0"/>
              <a:t> </a:t>
            </a:r>
            <a:r>
              <a:rPr lang="en-US" dirty="0" err="1" smtClean="0"/>
              <a:t>ngatahi</a:t>
            </a:r>
            <a:r>
              <a:rPr lang="en-US" dirty="0" smtClean="0"/>
              <a:t> to identify the progress</a:t>
            </a:r>
            <a:r>
              <a:rPr lang="en-US" baseline="0" dirty="0" smtClean="0"/>
              <a:t> looking at the indicators of TMOA and </a:t>
            </a:r>
            <a:r>
              <a:rPr lang="en-US" baseline="0" dirty="0" err="1" smtClean="0"/>
              <a:t>Whanaketanga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err="1" smtClean="0"/>
              <a:t>Hei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mahi</a:t>
            </a:r>
            <a:r>
              <a:rPr lang="en-US" baseline="0" dirty="0" smtClean="0"/>
              <a:t> 3:</a:t>
            </a:r>
          </a:p>
          <a:p>
            <a:endParaRPr lang="en-US" baseline="0" dirty="0" smtClean="0"/>
          </a:p>
          <a:p>
            <a:r>
              <a:rPr lang="en-US" baseline="0" dirty="0" smtClean="0"/>
              <a:t>Do the activity and then measure the functions, skills and strategies that they had to use to be able to achieve the outcome.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Everyone to Pg 2:</a:t>
            </a:r>
          </a:p>
          <a:p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Teachers, students, parents, families and </a:t>
            </a:r>
            <a:r>
              <a:rPr lang="en-US" sz="2000" dirty="0" err="1" smtClean="0">
                <a:latin typeface="Calibri" pitchFamily="-110" charset="0"/>
              </a:rPr>
              <a:t>whānau</a:t>
            </a:r>
            <a:r>
              <a:rPr lang="en-US" sz="2000" dirty="0" smtClean="0">
                <a:latin typeface="Calibri" pitchFamily="-110" charset="0"/>
              </a:rPr>
              <a:t> will know early if students need more help to reach the expected outcomes set in the </a:t>
            </a:r>
            <a:r>
              <a:rPr lang="en-US" sz="2000" dirty="0" err="1" smtClean="0">
                <a:latin typeface="Calibri" pitchFamily="-110" charset="0"/>
              </a:rPr>
              <a:t>whanake</a:t>
            </a:r>
            <a:endParaRPr lang="en-US" sz="2000" dirty="0" smtClean="0">
              <a:latin typeface="Calibri" pitchFamily="-110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000" dirty="0" smtClean="0">
              <a:latin typeface="Calibri" pitchFamily="-110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Plain-language school reports that tell you:</a:t>
            </a:r>
            <a:endParaRPr lang="en-GB" sz="2000" dirty="0" smtClean="0">
              <a:latin typeface="Calibri" pitchFamily="-110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how your </a:t>
            </a:r>
            <a:r>
              <a:rPr lang="en-US" sz="2000" dirty="0" err="1" smtClean="0">
                <a:latin typeface="Calibri" pitchFamily="-110" charset="0"/>
              </a:rPr>
              <a:t>tamaiti</a:t>
            </a:r>
            <a:r>
              <a:rPr lang="en-US" sz="2000" dirty="0" smtClean="0">
                <a:latin typeface="Calibri" pitchFamily="-110" charset="0"/>
              </a:rPr>
              <a:t> is doing against </a:t>
            </a:r>
            <a:r>
              <a:rPr lang="en-US" sz="2000" i="1" dirty="0" smtClean="0">
                <a:latin typeface="Calibri" pitchFamily="-110" charset="0"/>
              </a:rPr>
              <a:t>Te </a:t>
            </a:r>
            <a:r>
              <a:rPr lang="en-US" sz="2000" i="1" dirty="0" err="1" smtClean="0">
                <a:latin typeface="Calibri" pitchFamily="-110" charset="0"/>
              </a:rPr>
              <a:t>Marautanga</a:t>
            </a:r>
            <a:r>
              <a:rPr lang="en-US" sz="2000" i="1" dirty="0" smtClean="0">
                <a:latin typeface="Calibri" pitchFamily="-110" charset="0"/>
              </a:rPr>
              <a:t> </a:t>
            </a:r>
            <a:r>
              <a:rPr lang="en-US" sz="2000" i="1" dirty="0" err="1" smtClean="0">
                <a:latin typeface="Calibri" pitchFamily="-110" charset="0"/>
              </a:rPr>
              <a:t>o</a:t>
            </a:r>
            <a:r>
              <a:rPr lang="en-US" sz="2000" i="1" dirty="0" smtClean="0">
                <a:latin typeface="Calibri" pitchFamily="-110" charset="0"/>
              </a:rPr>
              <a:t> </a:t>
            </a:r>
            <a:r>
              <a:rPr lang="en-US" sz="2000" i="1" dirty="0" err="1" smtClean="0">
                <a:latin typeface="Calibri" pitchFamily="-110" charset="0"/>
              </a:rPr>
              <a:t>Aotearoa</a:t>
            </a:r>
            <a:r>
              <a:rPr lang="en-US" sz="2000" dirty="0" smtClean="0">
                <a:latin typeface="Calibri" pitchFamily="-110" charset="0"/>
              </a:rPr>
              <a:t> using </a:t>
            </a:r>
            <a:r>
              <a:rPr lang="en-US" sz="1800" i="1" dirty="0" err="1" smtClean="0">
                <a:latin typeface="Calibri" pitchFamily="-110" charset="0"/>
              </a:rPr>
              <a:t>Ngā</a:t>
            </a:r>
            <a:r>
              <a:rPr lang="en-US" sz="1800" i="1" dirty="0" smtClean="0">
                <a:latin typeface="Calibri" pitchFamily="-110" charset="0"/>
              </a:rPr>
              <a:t> </a:t>
            </a:r>
            <a:r>
              <a:rPr lang="en-US" sz="1800" i="1" dirty="0" err="1" smtClean="0">
                <a:latin typeface="Calibri" pitchFamily="-110" charset="0"/>
              </a:rPr>
              <a:t>Whanaketanga</a:t>
            </a:r>
            <a:r>
              <a:rPr lang="en-US" sz="1800" i="1" dirty="0" smtClean="0">
                <a:latin typeface="Calibri" pitchFamily="-110" charset="0"/>
              </a:rPr>
              <a:t> </a:t>
            </a:r>
            <a:r>
              <a:rPr lang="en-US" sz="1800" i="1" dirty="0" err="1" smtClean="0">
                <a:latin typeface="Calibri" pitchFamily="-110" charset="0"/>
              </a:rPr>
              <a:t>Rumaki</a:t>
            </a:r>
            <a:r>
              <a:rPr lang="en-US" sz="1800" i="1" dirty="0" smtClean="0">
                <a:latin typeface="Calibri" pitchFamily="-110" charset="0"/>
              </a:rPr>
              <a:t> </a:t>
            </a:r>
            <a:r>
              <a:rPr lang="en-US" sz="1800" i="1" dirty="0" err="1" smtClean="0">
                <a:latin typeface="Calibri" pitchFamily="-110" charset="0"/>
              </a:rPr>
              <a:t>Māori</a:t>
            </a:r>
            <a:r>
              <a:rPr lang="en-US" sz="1800" dirty="0" smtClean="0">
                <a:latin typeface="Calibri" pitchFamily="-110" charset="0"/>
              </a:rPr>
              <a:t> </a:t>
            </a:r>
            <a:r>
              <a:rPr lang="en-US" sz="2000" dirty="0" smtClean="0">
                <a:latin typeface="Calibri" pitchFamily="-110" charset="0"/>
              </a:rPr>
              <a:t>and how they are progressing over time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what the teacher will do with your </a:t>
            </a:r>
            <a:r>
              <a:rPr lang="en-US" sz="2000" dirty="0" err="1" smtClean="0">
                <a:latin typeface="Calibri" pitchFamily="-110" charset="0"/>
              </a:rPr>
              <a:t>tamaiti</a:t>
            </a:r>
            <a:r>
              <a:rPr lang="en-US" sz="2000" dirty="0" smtClean="0">
                <a:latin typeface="Calibri" pitchFamily="-110" charset="0"/>
              </a:rPr>
              <a:t> to support further learning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What your </a:t>
            </a:r>
            <a:r>
              <a:rPr lang="en-US" sz="2000" dirty="0" err="1" smtClean="0">
                <a:latin typeface="Calibri" pitchFamily="-110" charset="0"/>
              </a:rPr>
              <a:t>tamaiti</a:t>
            </a:r>
            <a:r>
              <a:rPr lang="en-US" sz="2000" dirty="0" smtClean="0">
                <a:latin typeface="Calibri" pitchFamily="-110" charset="0"/>
              </a:rPr>
              <a:t> has decided they will focus on to increase their knowledge; and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latin typeface="Calibri" pitchFamily="-110" charset="0"/>
              </a:rPr>
              <a:t>Ideas of what parents, families and </a:t>
            </a:r>
            <a:r>
              <a:rPr lang="en-US" sz="2000" dirty="0" err="1" smtClean="0">
                <a:latin typeface="Calibri" pitchFamily="-110" charset="0"/>
              </a:rPr>
              <a:t>whānau</a:t>
            </a:r>
            <a:r>
              <a:rPr lang="en-US" sz="2000" dirty="0" smtClean="0">
                <a:latin typeface="Calibri" pitchFamily="-110" charset="0"/>
              </a:rPr>
              <a:t> can do to assist </a:t>
            </a:r>
            <a:r>
              <a:rPr lang="en-US" sz="2000" dirty="0" err="1" smtClean="0">
                <a:latin typeface="Calibri" pitchFamily="-110" charset="0"/>
              </a:rPr>
              <a:t>tamariki</a:t>
            </a:r>
            <a:r>
              <a:rPr lang="en-US" sz="2000" dirty="0" smtClean="0">
                <a:latin typeface="Calibri" pitchFamily="-110" charset="0"/>
              </a:rPr>
              <a:t> with their learning.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Child’s learning over the years they have been at school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child’s learning at this time in NWRM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child’s personal goal to achieve the reading progression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Written</a:t>
            </a:r>
            <a:r>
              <a:rPr lang="en-US" baseline="0" dirty="0" smtClean="0"/>
              <a:t> Report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  <a:p>
            <a:r>
              <a:rPr lang="en-AU" sz="1600" dirty="0" smtClean="0">
                <a:solidFill>
                  <a:srgbClr val="0000FF"/>
                </a:solidFill>
                <a:latin typeface="Calibri" pitchFamily="-110" charset="0"/>
              </a:rPr>
              <a:t>The first graph shows the expected levels / outcomes for years 1 – 8 of TMOA</a:t>
            </a:r>
          </a:p>
          <a:p>
            <a:r>
              <a:rPr lang="en-AU" sz="1600" dirty="0" smtClean="0">
                <a:solidFill>
                  <a:srgbClr val="0000FF"/>
                </a:solidFill>
                <a:latin typeface="Calibri" pitchFamily="-110" charset="0"/>
              </a:rPr>
              <a:t>The second graph shows the expected progressions</a:t>
            </a:r>
            <a:r>
              <a:rPr lang="en-AU" sz="1600" baseline="0" dirty="0" smtClean="0">
                <a:solidFill>
                  <a:srgbClr val="0000FF"/>
                </a:solidFill>
                <a:latin typeface="Calibri" pitchFamily="-110" charset="0"/>
              </a:rPr>
              <a:t> as you can see they over lap at all progressions</a:t>
            </a:r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  <a:p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600" b="1" dirty="0" err="1" smtClean="0">
                <a:solidFill>
                  <a:srgbClr val="0000FF"/>
                </a:solidFill>
                <a:latin typeface="Calibri" pitchFamily="-110" charset="0"/>
              </a:rPr>
              <a:t>Ngā</a:t>
            </a:r>
            <a:r>
              <a:rPr lang="en-AU" sz="1600" b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600" b="1" dirty="0" err="1" smtClean="0">
                <a:solidFill>
                  <a:srgbClr val="0000FF"/>
                </a:solidFill>
                <a:latin typeface="Calibri" pitchFamily="-110" charset="0"/>
              </a:rPr>
              <a:t>Whanaketanga</a:t>
            </a:r>
            <a:r>
              <a:rPr lang="en-AU" sz="1600" b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600" b="1" dirty="0" err="1" smtClean="0">
                <a:solidFill>
                  <a:srgbClr val="0000FF"/>
                </a:solidFill>
                <a:latin typeface="Calibri" pitchFamily="-110" charset="0"/>
              </a:rPr>
              <a:t>Rūmaki</a:t>
            </a:r>
            <a:r>
              <a:rPr lang="en-AU" sz="1600" b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600" b="1" dirty="0" err="1" smtClean="0">
                <a:solidFill>
                  <a:srgbClr val="0000FF"/>
                </a:solidFill>
                <a:latin typeface="Calibri" pitchFamily="-110" charset="0"/>
              </a:rPr>
              <a:t>Māori</a:t>
            </a:r>
            <a:r>
              <a:rPr lang="en-AU" sz="1600" dirty="0" smtClean="0">
                <a:solidFill>
                  <a:srgbClr val="0000FF"/>
                </a:solidFill>
                <a:latin typeface="Calibri" pitchFamily="-110" charset="0"/>
              </a:rPr>
              <a:t> align to levels 1 - 5 of </a:t>
            </a:r>
            <a:r>
              <a:rPr lang="en-AU" sz="1600" i="1" dirty="0" smtClean="0">
                <a:solidFill>
                  <a:srgbClr val="0000FF"/>
                </a:solidFill>
                <a:latin typeface="Calibri" pitchFamily="-110" charset="0"/>
              </a:rPr>
              <a:t>Te </a:t>
            </a:r>
            <a:r>
              <a:rPr lang="en-AU" sz="1600" i="1" dirty="0" err="1" smtClean="0">
                <a:solidFill>
                  <a:srgbClr val="0000FF"/>
                </a:solidFill>
                <a:latin typeface="Calibri" pitchFamily="-110" charset="0"/>
              </a:rPr>
              <a:t>Marautanga</a:t>
            </a:r>
            <a:r>
              <a:rPr lang="en-AU" sz="1600" i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600" i="1" dirty="0" err="1" smtClean="0">
                <a:solidFill>
                  <a:srgbClr val="0000FF"/>
                </a:solidFill>
                <a:latin typeface="Calibri" pitchFamily="-110" charset="0"/>
              </a:rPr>
              <a:t>o</a:t>
            </a:r>
            <a:r>
              <a:rPr lang="en-AU" sz="1600" i="1" dirty="0" smtClean="0">
                <a:solidFill>
                  <a:srgbClr val="0000FF"/>
                </a:solidFill>
                <a:latin typeface="Calibri" pitchFamily="-110" charset="0"/>
              </a:rPr>
              <a:t> Aotearoa</a:t>
            </a:r>
            <a:r>
              <a:rPr lang="en-AU" sz="1600" dirty="0" smtClean="0">
                <a:solidFill>
                  <a:srgbClr val="0000FF"/>
                </a:solidFill>
                <a:latin typeface="Calibri" pitchFamily="-110" charset="0"/>
              </a:rPr>
              <a:t> outlining the expected outcomes for years 1 - 8.  </a:t>
            </a:r>
          </a:p>
          <a:p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  <a:p>
            <a:endParaRPr lang="en-AU" sz="1600" dirty="0" smtClean="0">
              <a:solidFill>
                <a:srgbClr val="0000FF"/>
              </a:solidFill>
              <a:latin typeface="Calibri" pitchFamily="-110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There are 8 levels of the TMOA </a:t>
            </a:r>
            <a:r>
              <a:rPr lang="en-US" dirty="0" err="1" smtClean="0">
                <a:solidFill>
                  <a:srgbClr val="FFFFFF"/>
                </a:solidFill>
              </a:rPr>
              <a:t>Marautanga</a:t>
            </a:r>
            <a:r>
              <a:rPr lang="en-US" dirty="0" smtClean="0">
                <a:solidFill>
                  <a:srgbClr val="FFFFFF"/>
                </a:solidFill>
              </a:rPr>
              <a:t> for Year 1 to 13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The first</a:t>
            </a:r>
            <a:r>
              <a:rPr lang="en-US" baseline="0" dirty="0" smtClean="0">
                <a:solidFill>
                  <a:srgbClr val="FFFFFF"/>
                </a:solidFill>
              </a:rPr>
              <a:t> 5 levels are aligned to the</a:t>
            </a:r>
            <a:r>
              <a:rPr lang="en-US" dirty="0" smtClean="0">
                <a:solidFill>
                  <a:srgbClr val="FFFFFF"/>
                </a:solidFill>
              </a:rPr>
              <a:t> 5 </a:t>
            </a:r>
            <a:r>
              <a:rPr lang="en-US" dirty="0" err="1" smtClean="0">
                <a:solidFill>
                  <a:srgbClr val="FFFFFF"/>
                </a:solidFill>
              </a:rPr>
              <a:t>whanaketanga</a:t>
            </a:r>
            <a:r>
              <a:rPr lang="en-US" dirty="0" smtClean="0">
                <a:solidFill>
                  <a:srgbClr val="FFFFFF"/>
                </a:solidFill>
              </a:rPr>
              <a:t>            (progressions)</a:t>
            </a:r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b="1" dirty="0" err="1" smtClean="0">
                <a:solidFill>
                  <a:srgbClr val="0000FF"/>
                </a:solidFill>
                <a:latin typeface="Calibri" pitchFamily="-110" charset="0"/>
              </a:rPr>
              <a:t>Ngā</a:t>
            </a:r>
            <a:r>
              <a:rPr lang="en-AU" sz="1200" b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200" b="1" dirty="0" err="1" smtClean="0">
                <a:solidFill>
                  <a:srgbClr val="0000FF"/>
                </a:solidFill>
                <a:latin typeface="Calibri" pitchFamily="-110" charset="0"/>
              </a:rPr>
              <a:t>Whanaketanga</a:t>
            </a:r>
            <a:r>
              <a:rPr lang="en-AU" sz="1200" b="1" dirty="0" smtClean="0">
                <a:solidFill>
                  <a:srgbClr val="0000FF"/>
                </a:solidFill>
                <a:latin typeface="Calibri" pitchFamily="-110" charset="0"/>
              </a:rPr>
              <a:t> Te Reo </a:t>
            </a:r>
            <a:r>
              <a:rPr lang="en-AU" sz="1200" b="1" dirty="0" err="1" smtClean="0">
                <a:solidFill>
                  <a:srgbClr val="0000FF"/>
                </a:solidFill>
                <a:latin typeface="Calibri" pitchFamily="-110" charset="0"/>
              </a:rPr>
              <a:t>Matatini</a:t>
            </a: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 outline what students will be able to do independently at the end of each level of </a:t>
            </a:r>
            <a:r>
              <a:rPr lang="en-AU" sz="1200" i="1" dirty="0" smtClean="0">
                <a:solidFill>
                  <a:srgbClr val="0000FF"/>
                </a:solidFill>
                <a:latin typeface="Calibri" pitchFamily="-110" charset="0"/>
              </a:rPr>
              <a:t>Te </a:t>
            </a:r>
            <a:r>
              <a:rPr lang="en-AU" sz="1200" i="1" dirty="0" err="1" smtClean="0">
                <a:solidFill>
                  <a:srgbClr val="0000FF"/>
                </a:solidFill>
                <a:latin typeface="Calibri" pitchFamily="-110" charset="0"/>
              </a:rPr>
              <a:t>Marautanga</a:t>
            </a:r>
            <a:r>
              <a:rPr lang="en-AU" sz="1200" i="1" dirty="0" smtClean="0">
                <a:solidFill>
                  <a:srgbClr val="0000FF"/>
                </a:solidFill>
                <a:latin typeface="Calibri" pitchFamily="-110" charset="0"/>
              </a:rPr>
              <a:t> </a:t>
            </a:r>
            <a:r>
              <a:rPr lang="en-AU" sz="1200" i="1" dirty="0" err="1" smtClean="0">
                <a:solidFill>
                  <a:srgbClr val="0000FF"/>
                </a:solidFill>
                <a:latin typeface="Calibri" pitchFamily="-110" charset="0"/>
              </a:rPr>
              <a:t>o</a:t>
            </a:r>
            <a:r>
              <a:rPr lang="en-AU" sz="1200" i="1" dirty="0" smtClean="0">
                <a:solidFill>
                  <a:srgbClr val="0000FF"/>
                </a:solidFill>
                <a:latin typeface="Calibri" pitchFamily="-110" charset="0"/>
              </a:rPr>
              <a:t> Aotearoa</a:t>
            </a: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 with a specific focus on language function, language knowledge and language strategies.</a:t>
            </a:r>
          </a:p>
          <a:p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NWRM acknowledge that learners enter education with a range of different experiences and knowledge of </a:t>
            </a:r>
            <a:r>
              <a:rPr lang="en-AU" sz="1200" dirty="0" err="1" smtClean="0">
                <a:solidFill>
                  <a:srgbClr val="0000FF"/>
                </a:solidFill>
                <a:latin typeface="Calibri" pitchFamily="-110" charset="0"/>
              </a:rPr>
              <a:t>te</a:t>
            </a: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 reo </a:t>
            </a:r>
            <a:r>
              <a:rPr lang="en-AU" sz="1200" dirty="0" err="1" smtClean="0">
                <a:solidFill>
                  <a:srgbClr val="0000FF"/>
                </a:solidFill>
                <a:latin typeface="Calibri" pitchFamily="-110" charset="0"/>
              </a:rPr>
              <a:t>Māori</a:t>
            </a:r>
            <a:r>
              <a:rPr lang="en-AU" sz="1200" dirty="0" smtClean="0">
                <a:solidFill>
                  <a:srgbClr val="0000FF"/>
                </a:solidFill>
                <a:latin typeface="Calibri" pitchFamily="-110" charset="0"/>
              </a:rPr>
              <a:t> and that some learners enter the system at a later stage than others</a:t>
            </a:r>
          </a:p>
          <a:p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Students development varies so please do not think that 1 </a:t>
            </a:r>
            <a:r>
              <a:rPr lang="en-US" dirty="0" err="1" smtClean="0">
                <a:solidFill>
                  <a:srgbClr val="FFFFFF"/>
                </a:solidFill>
              </a:rPr>
              <a:t>whanaketanga</a:t>
            </a:r>
            <a:r>
              <a:rPr lang="en-US" dirty="0" smtClean="0">
                <a:solidFill>
                  <a:srgbClr val="FFFFFF"/>
                </a:solidFill>
              </a:rPr>
              <a:t> equals 1 Level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A </a:t>
            </a:r>
            <a:r>
              <a:rPr lang="en-US" dirty="0" err="1" smtClean="0">
                <a:solidFill>
                  <a:srgbClr val="FFFFFF"/>
                </a:solidFill>
              </a:rPr>
              <a:t>whanaketanga</a:t>
            </a:r>
            <a:r>
              <a:rPr lang="en-US" dirty="0" smtClean="0">
                <a:solidFill>
                  <a:srgbClr val="FFFFFF"/>
                </a:solidFill>
              </a:rPr>
              <a:t> can have many levels connected to it.</a:t>
            </a:r>
          </a:p>
          <a:p>
            <a:endParaRPr lang="en-US" dirty="0" smtClean="0"/>
          </a:p>
          <a:p>
            <a:endParaRPr lang="en-AU" sz="1200" dirty="0" smtClean="0">
              <a:solidFill>
                <a:srgbClr val="0000FF"/>
              </a:solidFill>
              <a:latin typeface="Calibri" pitchFamily="-110" charset="0"/>
            </a:endParaRPr>
          </a:p>
          <a:p>
            <a:endParaRPr lang="en-US" dirty="0" smtClean="0"/>
          </a:p>
          <a:p>
            <a:endParaRPr lang="en-US" dirty="0" smtClean="0"/>
          </a:p>
          <a:p>
            <a:pPr eaLnBrk="1" hangingPunct="1"/>
            <a:r>
              <a:rPr lang="en-NZ" sz="1200" dirty="0" smtClean="0">
                <a:solidFill>
                  <a:schemeClr val="bg1"/>
                </a:solidFill>
              </a:rPr>
              <a:t>Not a line in the sand, rather an expected band of achievement based on the progressions shown in the graph on p.26 - 27  of TMoA.</a:t>
            </a:r>
          </a:p>
          <a:p>
            <a:pPr eaLnBrk="1" hangingPunct="1"/>
            <a:r>
              <a:rPr lang="en-NZ" sz="1200" dirty="0" smtClean="0">
                <a:solidFill>
                  <a:schemeClr val="bg1"/>
                </a:solidFill>
              </a:rPr>
              <a:t>“I think we’ll end up with a zone (</a:t>
            </a:r>
            <a:r>
              <a:rPr lang="en-NZ" sz="1200" i="1" dirty="0" smtClean="0">
                <a:solidFill>
                  <a:schemeClr val="bg1"/>
                </a:solidFill>
              </a:rPr>
              <a:t>. I think there will be a standard with a zone above and a zone below that will be OK. It’s very difficult to say, at this age this child should be able to do this, and this and this.”</a:t>
            </a:r>
          </a:p>
          <a:p>
            <a:pPr eaLnBrk="1" hangingPunct="1">
              <a:buFont typeface="Arial" pitchFamily="-110" charset="0"/>
              <a:buNone/>
            </a:pPr>
            <a:endParaRPr lang="en-NZ" sz="1200" i="1" dirty="0" smtClean="0">
              <a:solidFill>
                <a:schemeClr val="bg1"/>
              </a:solidFill>
            </a:endParaRPr>
          </a:p>
          <a:p>
            <a:pPr eaLnBrk="1" hangingPunct="1">
              <a:buFont typeface="Arial" pitchFamily="-110" charset="0"/>
              <a:buNone/>
            </a:pPr>
            <a:r>
              <a:rPr lang="en-NZ" sz="1200" i="1" dirty="0" smtClean="0">
                <a:solidFill>
                  <a:schemeClr val="bg1"/>
                </a:solidFill>
              </a:rPr>
              <a:t>Minister of Education Ann Tolley in the NZ Listener </a:t>
            </a:r>
            <a:r>
              <a:rPr lang="en-NZ" sz="1200" dirty="0" smtClean="0">
                <a:solidFill>
                  <a:schemeClr val="bg1"/>
                </a:solidFill>
              </a:rPr>
              <a:t> April 4 2009.</a:t>
            </a:r>
          </a:p>
          <a:p>
            <a:pPr eaLnBrk="1" hangingPunct="1">
              <a:buFont typeface="Arial" pitchFamily="-110" charset="0"/>
              <a:buNone/>
            </a:pPr>
            <a:endParaRPr lang="en-NZ" sz="1200" dirty="0" smtClean="0">
              <a:solidFill>
                <a:schemeClr val="bg1"/>
              </a:solidFill>
            </a:endParaRPr>
          </a:p>
          <a:p>
            <a:pPr eaLnBrk="1" hangingPunct="1">
              <a:buFont typeface="Arial" pitchFamily="-110" charset="0"/>
              <a:buNone/>
            </a:pPr>
            <a:r>
              <a:rPr lang="en-NZ" sz="1200" dirty="0" smtClean="0">
                <a:solidFill>
                  <a:schemeClr val="bg1"/>
                </a:solidFill>
              </a:rPr>
              <a:t>HOW ARE THE WHANAKETANGA AND TMOA ALIGNED?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69B574-018A-D34D-808E-89A9402D1A4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Explicit links to the </a:t>
            </a:r>
            <a:r>
              <a:rPr lang="en-US" dirty="0" err="1" smtClean="0"/>
              <a:t>Marautanga</a:t>
            </a:r>
            <a:r>
              <a:rPr lang="en-US" dirty="0" smtClean="0"/>
              <a:t> 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Nga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wahanga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ako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Taha</a:t>
            </a:r>
            <a:r>
              <a:rPr lang="en-US" baseline="0" dirty="0" smtClean="0"/>
              <a:t> Korero/ </a:t>
            </a:r>
            <a:r>
              <a:rPr lang="en-US" baseline="0" dirty="0" err="1" smtClean="0"/>
              <a:t>ā-waha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Panui</a:t>
            </a:r>
            <a:r>
              <a:rPr lang="en-US" baseline="0" dirty="0" smtClean="0"/>
              <a:t>/ </a:t>
            </a:r>
            <a:r>
              <a:rPr lang="en-US" baseline="0" dirty="0" err="1" smtClean="0"/>
              <a:t>ā-tā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Tuhituhi</a:t>
            </a:r>
            <a:r>
              <a:rPr lang="en-US" baseline="0" dirty="0" smtClean="0"/>
              <a:t>/ </a:t>
            </a:r>
            <a:r>
              <a:rPr lang="en-US" baseline="0" dirty="0" err="1" smtClean="0"/>
              <a:t>ā-tā</a:t>
            </a:r>
            <a:r>
              <a:rPr lang="en-US" baseline="0" dirty="0" smtClean="0"/>
              <a:t> mo </a:t>
            </a:r>
            <a:r>
              <a:rPr lang="en-US" baseline="0" dirty="0" err="1" smtClean="0"/>
              <a:t>nga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whanaketanga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err="1" smtClean="0"/>
              <a:t>Ko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Aheinga</a:t>
            </a:r>
            <a:r>
              <a:rPr lang="en-US" baseline="0" dirty="0" smtClean="0"/>
              <a:t> Reo, </a:t>
            </a:r>
            <a:r>
              <a:rPr lang="en-US" baseline="0" dirty="0" err="1" smtClean="0"/>
              <a:t>Puna</a:t>
            </a:r>
            <a:r>
              <a:rPr lang="en-US" baseline="0" dirty="0" smtClean="0"/>
              <a:t> Reo, me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Rautaki</a:t>
            </a:r>
            <a:r>
              <a:rPr lang="en-US" baseline="0" dirty="0" smtClean="0"/>
              <a:t> Reo </a:t>
            </a:r>
            <a:r>
              <a:rPr lang="en-US" baseline="0" dirty="0" err="1" smtClean="0"/>
              <a:t>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hononga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ki</a:t>
            </a:r>
            <a:r>
              <a:rPr lang="en-US" baseline="0" dirty="0" smtClean="0"/>
              <a:t> TMOA</a:t>
            </a:r>
          </a:p>
          <a:p>
            <a:endParaRPr lang="en-US" baseline="0" dirty="0" smtClean="0"/>
          </a:p>
          <a:p>
            <a:pPr>
              <a:buFont typeface="Arial"/>
              <a:buChar char="•"/>
            </a:pPr>
            <a:r>
              <a:rPr lang="en-US" baseline="0" dirty="0" smtClean="0"/>
              <a:t>  These are Structured around students having to use their knowledge to solve problems</a:t>
            </a:r>
          </a:p>
          <a:p>
            <a:endParaRPr lang="en-US" baseline="0" dirty="0" smtClean="0"/>
          </a:p>
          <a:p>
            <a:pPr>
              <a:buFont typeface="Arial"/>
              <a:buChar char="•"/>
            </a:pPr>
            <a:r>
              <a:rPr lang="en-US" baseline="0" dirty="0" smtClean="0"/>
              <a:t>  Identify key Reo associated with each </a:t>
            </a:r>
            <a:r>
              <a:rPr lang="en-US" baseline="0" dirty="0" err="1" smtClean="0"/>
              <a:t>whanaketanga</a:t>
            </a:r>
            <a:endParaRPr lang="en-US" baseline="0" dirty="0" smtClean="0"/>
          </a:p>
          <a:p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Students need to be taught oral language, reading, writing skills in engaging contexts that connect to their lives. </a:t>
            </a:r>
          </a:p>
          <a:p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Teachers will draw on the learning areas (TMOA)  to provide these contexts for teaching oral language, reading, writing. </a:t>
            </a:r>
            <a:endParaRPr lang="en-A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  <a:endParaRPr lang="en-A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TMOA show how </a:t>
            </a:r>
            <a:r>
              <a:rPr lang="en-US" dirty="0" err="1" smtClean="0"/>
              <a:t>Aheinga</a:t>
            </a:r>
            <a:r>
              <a:rPr lang="en-US" dirty="0" smtClean="0"/>
              <a:t> Reo, </a:t>
            </a:r>
            <a:r>
              <a:rPr lang="en-US" dirty="0" err="1" smtClean="0"/>
              <a:t>Puna</a:t>
            </a:r>
            <a:r>
              <a:rPr lang="en-US" baseline="0" dirty="0" smtClean="0"/>
              <a:t> Reo and </a:t>
            </a:r>
            <a:r>
              <a:rPr lang="en-US" baseline="0" dirty="0" err="1" smtClean="0"/>
              <a:t>Rautaki</a:t>
            </a:r>
            <a:r>
              <a:rPr lang="en-US" baseline="0" dirty="0" smtClean="0"/>
              <a:t> Reo are interwoven through the 3 strands</a:t>
            </a:r>
          </a:p>
          <a:p>
            <a:endParaRPr lang="en-US" baseline="0" dirty="0" smtClean="0"/>
          </a:p>
          <a:p>
            <a:pPr lvl="0"/>
            <a:r>
              <a:rPr lang="en-US" dirty="0" err="1" smtClean="0"/>
              <a:t>Āheinga</a:t>
            </a:r>
            <a:r>
              <a:rPr lang="en-US" dirty="0" smtClean="0"/>
              <a:t> Reo</a:t>
            </a:r>
          </a:p>
          <a:p>
            <a:pPr lvl="0"/>
            <a:r>
              <a:rPr lang="en-US" dirty="0" smtClean="0"/>
              <a:t>(</a:t>
            </a:r>
            <a:r>
              <a:rPr lang="en-US" dirty="0" err="1" smtClean="0"/>
              <a:t>Ako</a:t>
            </a:r>
            <a:r>
              <a:rPr lang="en-US" dirty="0" smtClean="0"/>
              <a:t> Reo Maori)</a:t>
            </a:r>
          </a:p>
          <a:p>
            <a:endParaRPr lang="en-US" dirty="0" smtClean="0"/>
          </a:p>
          <a:p>
            <a:pPr lvl="0"/>
            <a:r>
              <a:rPr lang="en-US" dirty="0" err="1" smtClean="0"/>
              <a:t>Puna</a:t>
            </a:r>
            <a:r>
              <a:rPr lang="en-US" dirty="0" smtClean="0"/>
              <a:t> Reo</a:t>
            </a:r>
          </a:p>
          <a:p>
            <a:pPr lvl="0"/>
            <a:r>
              <a:rPr lang="en-US" dirty="0" smtClean="0"/>
              <a:t>(</a:t>
            </a:r>
            <a:r>
              <a:rPr lang="en-US" dirty="0" err="1" smtClean="0"/>
              <a:t>Ko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tipu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pPr lvl="0"/>
            <a:r>
              <a:rPr lang="en-US" dirty="0" err="1" smtClean="0"/>
              <a:t>Rautaki</a:t>
            </a:r>
            <a:r>
              <a:rPr lang="en-US" dirty="0" smtClean="0"/>
              <a:t> Reo</a:t>
            </a:r>
          </a:p>
          <a:p>
            <a:pPr lvl="0"/>
            <a:r>
              <a:rPr lang="en-US" dirty="0" smtClean="0"/>
              <a:t>(</a:t>
            </a:r>
            <a:r>
              <a:rPr lang="en-US" dirty="0" err="1" smtClean="0"/>
              <a:t>Ko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whakamahi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The </a:t>
            </a:r>
            <a:r>
              <a:rPr lang="en-US" sz="300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whainga</a:t>
            </a:r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will tell us whether the student has meet the </a:t>
            </a:r>
            <a:r>
              <a:rPr lang="en-US" sz="300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Whanaketanga</a:t>
            </a:r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. </a:t>
            </a:r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(Left) Pg 2</a:t>
            </a:r>
          </a:p>
          <a:p>
            <a:pPr>
              <a:buFont typeface="Arial" pitchFamily="-65" charset="0"/>
              <a:buNone/>
            </a:pPr>
            <a:endParaRPr lang="en-US" sz="1800" dirty="0" smtClean="0">
              <a:solidFill>
                <a:schemeClr val="bg1"/>
              </a:solidFill>
              <a:ea typeface="ＭＳ Ｐゴシック" pitchFamily="-65" charset="-128"/>
              <a:cs typeface="ＭＳ Ｐゴシック" pitchFamily="-65" charset="-128"/>
            </a:endParaRPr>
          </a:p>
          <a:p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Examples (not exclusive) of knowledge that the student will know and be able to use in order to solve the </a:t>
            </a:r>
            <a:r>
              <a:rPr lang="en-US" sz="180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whainga</a:t>
            </a:r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(Right)</a:t>
            </a:r>
          </a:p>
          <a:p>
            <a:pPr lvl="2"/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</a:rPr>
              <a:t>This is not intended to be used as a knowledge checklist</a:t>
            </a:r>
          </a:p>
          <a:p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Indicators for the teacher to use when assessing</a:t>
            </a:r>
            <a:r>
              <a:rPr lang="en-US" sz="3000" baseline="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a piece of </a:t>
            </a:r>
            <a:r>
              <a:rPr lang="en-US" sz="3000" baseline="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whakarongo</a:t>
            </a:r>
            <a:r>
              <a:rPr lang="en-US" sz="3000" baseline="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/ korero assessment</a:t>
            </a:r>
            <a:r>
              <a:rPr lang="en-US" sz="30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</a:t>
            </a:r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(He </a:t>
            </a:r>
            <a:r>
              <a:rPr lang="en-US" sz="1800" dirty="0" err="1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tauira</a:t>
            </a:r>
            <a:r>
              <a:rPr lang="en-US" sz="1800" dirty="0" smtClean="0">
                <a:solidFill>
                  <a:schemeClr val="bg1"/>
                </a:solidFill>
                <a:ea typeface="ＭＳ Ｐゴシック" pitchFamily="-65" charset="-128"/>
                <a:cs typeface="ＭＳ Ｐゴシック" pitchFamily="-65" charset="-128"/>
              </a:rPr>
              <a:t> reo)</a:t>
            </a:r>
          </a:p>
          <a:p>
            <a:endParaRPr lang="en-US" sz="1800" dirty="0" smtClean="0">
              <a:solidFill>
                <a:schemeClr val="bg1"/>
              </a:solidFill>
              <a:ea typeface="ＭＳ Ｐゴシック" pitchFamily="-65" charset="-128"/>
              <a:cs typeface="ＭＳ Ｐゴシック" pitchFamily="-65" charset="-128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NZ" sz="1800" dirty="0" smtClean="0">
                <a:solidFill>
                  <a:schemeClr val="bg1"/>
                </a:solidFill>
              </a:rPr>
              <a:t>It is unlikely that students will achieve the same whanaketanga for each tino wahanga   ie Panui/tuhituhi/korero </a:t>
            </a:r>
            <a:r>
              <a:rPr lang="en-NZ" sz="1800" i="1" dirty="0" smtClean="0">
                <a:solidFill>
                  <a:schemeClr val="bg1"/>
                </a:solidFill>
              </a:rPr>
              <a:t>at the one time</a:t>
            </a:r>
            <a:r>
              <a:rPr lang="en-NZ" sz="1800" dirty="0" smtClean="0">
                <a:solidFill>
                  <a:schemeClr val="bg1"/>
                </a:solidFill>
              </a:rPr>
              <a:t> </a:t>
            </a:r>
            <a:r>
              <a:rPr lang="en-NZ" sz="1800" i="1" dirty="0" smtClean="0">
                <a:solidFill>
                  <a:schemeClr val="bg1"/>
                </a:solidFill>
              </a:rPr>
              <a:t> </a:t>
            </a:r>
            <a:r>
              <a:rPr lang="en-NZ" sz="1800" dirty="0" smtClean="0">
                <a:solidFill>
                  <a:schemeClr val="bg1"/>
                </a:solidFill>
              </a:rPr>
              <a:t>They will have strengths and weaknesses</a:t>
            </a:r>
            <a:r>
              <a:rPr lang="en-NZ" sz="1800" baseline="0" dirty="0" smtClean="0">
                <a:solidFill>
                  <a:schemeClr val="bg1"/>
                </a:solidFill>
              </a:rPr>
              <a:t> in each section </a:t>
            </a:r>
            <a:r>
              <a:rPr lang="en-NZ" sz="1800" dirty="0" smtClean="0">
                <a:solidFill>
                  <a:schemeClr val="bg1"/>
                </a:solidFill>
              </a:rPr>
              <a:t> </a:t>
            </a:r>
          </a:p>
          <a:p>
            <a:endParaRPr lang="en-US" sz="1800" dirty="0" smtClean="0">
              <a:solidFill>
                <a:schemeClr val="bg1"/>
              </a:solidFill>
              <a:ea typeface="ＭＳ Ｐゴシック" pitchFamily="-65" charset="-128"/>
              <a:cs typeface="ＭＳ Ｐゴシック" pitchFamily="-65" charset="-12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r>
              <a:rPr lang="en-US" baseline="0" dirty="0" smtClean="0"/>
              <a:t>Now have a look at the </a:t>
            </a:r>
            <a:r>
              <a:rPr lang="en-US" baseline="0" dirty="0" err="1" smtClean="0"/>
              <a:t>Whanake</a:t>
            </a:r>
            <a:r>
              <a:rPr lang="en-US" baseline="0" dirty="0" smtClean="0"/>
              <a:t> of your level – and the TMOA and highlight the similarities of TMOA to the </a:t>
            </a:r>
            <a:r>
              <a:rPr lang="en-US" baseline="0" dirty="0" err="1" smtClean="0"/>
              <a:t>Whanaketanga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dirty="0" smtClean="0"/>
              <a:t>So if you are teaching off the</a:t>
            </a:r>
            <a:r>
              <a:rPr lang="en-US" baseline="0" dirty="0" smtClean="0"/>
              <a:t> TMOA then the children should be meeting the progression.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4</a:t>
            </a:r>
            <a:r>
              <a:rPr lang="en-US" baseline="0" dirty="0" smtClean="0"/>
              <a:t> pages from TMOA Te Reo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Whanake</a:t>
            </a:r>
            <a:r>
              <a:rPr lang="en-US" baseline="0" dirty="0" smtClean="0"/>
              <a:t>  pg 2, 12, 26, 40, 52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BBAA1-FFFD-0D45-8B19-FC4F812245D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CFDB5-5C53-6146-B645-815EDDBA91EA}" type="datetimeFigureOut">
              <a:rPr lang="en-US" smtClean="0"/>
              <a:pPr/>
              <a:t>9/1/2010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2EEDE-9E7E-E542-B6AB-1A4F90B9C86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NZ" sz="4000" dirty="0" err="1" smtClean="0">
                <a:solidFill>
                  <a:srgbClr val="FFFFFF"/>
                </a:solidFill>
              </a:rPr>
              <a:t>Wharangi</a:t>
            </a:r>
            <a:r>
              <a:rPr lang="en-NZ" sz="4000" dirty="0" smtClean="0">
                <a:solidFill>
                  <a:srgbClr val="FFFFFF"/>
                </a:solidFill>
              </a:rPr>
              <a:t> 2</a:t>
            </a:r>
          </a:p>
          <a:p>
            <a:pPr>
              <a:buNone/>
            </a:pPr>
            <a:endParaRPr lang="en-NZ" sz="4000" dirty="0" smtClean="0">
              <a:solidFill>
                <a:srgbClr val="FFFFFF"/>
              </a:solidFill>
            </a:endParaRPr>
          </a:p>
          <a:p>
            <a:pPr>
              <a:buNone/>
            </a:pPr>
            <a:r>
              <a:rPr lang="en-NZ" sz="4800" dirty="0" smtClean="0">
                <a:solidFill>
                  <a:srgbClr val="FFFFFF"/>
                </a:solidFill>
              </a:rPr>
              <a:t>Ko </a:t>
            </a:r>
            <a:r>
              <a:rPr lang="en-NZ" sz="4800" dirty="0" err="1" smtClean="0">
                <a:solidFill>
                  <a:srgbClr val="FFFFFF"/>
                </a:solidFill>
              </a:rPr>
              <a:t>tehea</a:t>
            </a:r>
            <a:r>
              <a:rPr lang="en-NZ" sz="4800" dirty="0" smtClean="0">
                <a:solidFill>
                  <a:srgbClr val="FFFFFF"/>
                </a:solidFill>
              </a:rPr>
              <a:t> o </a:t>
            </a:r>
            <a:r>
              <a:rPr lang="en-NZ" sz="4800" dirty="0" err="1" smtClean="0">
                <a:solidFill>
                  <a:srgbClr val="FFFFFF"/>
                </a:solidFill>
              </a:rPr>
              <a:t>nga</a:t>
            </a:r>
            <a:r>
              <a:rPr lang="en-NZ" sz="4800" dirty="0" smtClean="0">
                <a:solidFill>
                  <a:srgbClr val="FFFFFF"/>
                </a:solidFill>
              </a:rPr>
              <a:t> wahanga reo mo </a:t>
            </a:r>
            <a:r>
              <a:rPr lang="en-NZ" sz="4800" dirty="0" err="1" smtClean="0">
                <a:solidFill>
                  <a:srgbClr val="FFFFFF"/>
                </a:solidFill>
              </a:rPr>
              <a:t>tenei</a:t>
            </a:r>
            <a:r>
              <a:rPr lang="en-NZ" sz="4800" dirty="0" smtClean="0">
                <a:solidFill>
                  <a:srgbClr val="FFFFFF"/>
                </a:solidFill>
              </a:rPr>
              <a:t> mahi?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Apple Casual"/>
                <a:cs typeface="Apple Casual"/>
              </a:rPr>
              <a:t>Teacher </a:t>
            </a:r>
            <a:r>
              <a:rPr lang="en-US" dirty="0" err="1" smtClean="0">
                <a:solidFill>
                  <a:srgbClr val="FFFFFF"/>
                </a:solidFill>
                <a:latin typeface="Apple Casual"/>
                <a:cs typeface="Apple Casual"/>
              </a:rPr>
              <a:t>Judgement</a:t>
            </a:r>
            <a:endParaRPr lang="en-US" dirty="0">
              <a:solidFill>
                <a:srgbClr val="FFFFFF"/>
              </a:solidFill>
              <a:latin typeface="Apple Casual"/>
              <a:cs typeface="Apple Casu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NZ" sz="4000" dirty="0" smtClean="0">
                <a:solidFill>
                  <a:srgbClr val="FFFFFF"/>
                </a:solidFill>
              </a:rPr>
              <a:t>Hei mahi 2:</a:t>
            </a:r>
          </a:p>
          <a:p>
            <a:pPr>
              <a:buNone/>
            </a:pPr>
            <a:r>
              <a:rPr lang="en-NZ" sz="4000" dirty="0" err="1" smtClean="0">
                <a:solidFill>
                  <a:srgbClr val="FFFFFF"/>
                </a:solidFill>
              </a:rPr>
              <a:t>Whanake</a:t>
            </a:r>
            <a:r>
              <a:rPr lang="en-NZ" sz="4000" dirty="0" smtClean="0">
                <a:solidFill>
                  <a:srgbClr val="FFFFFF"/>
                </a:solidFill>
              </a:rPr>
              <a:t> 2, 3, 4 me te 5</a:t>
            </a:r>
          </a:p>
          <a:p>
            <a:pPr>
              <a:buNone/>
            </a:pPr>
            <a:endParaRPr lang="en-NZ" sz="4000" dirty="0" smtClean="0">
              <a:solidFill>
                <a:srgbClr val="FFFFFF"/>
              </a:solidFill>
            </a:endParaRPr>
          </a:p>
          <a:p>
            <a:r>
              <a:rPr lang="en-NZ" sz="4000" dirty="0" smtClean="0">
                <a:solidFill>
                  <a:srgbClr val="FFFFFF"/>
                </a:solidFill>
              </a:rPr>
              <a:t>Whakamahi </a:t>
            </a:r>
            <a:r>
              <a:rPr lang="en-NZ" sz="4000" dirty="0" err="1" smtClean="0">
                <a:solidFill>
                  <a:srgbClr val="FFFFFF"/>
                </a:solidFill>
              </a:rPr>
              <a:t>tetahi</a:t>
            </a:r>
            <a:r>
              <a:rPr lang="en-NZ" sz="4000" dirty="0" smtClean="0">
                <a:solidFill>
                  <a:srgbClr val="FFFFFF"/>
                </a:solidFill>
              </a:rPr>
              <a:t> o </a:t>
            </a:r>
            <a:r>
              <a:rPr lang="en-NZ" sz="4000" dirty="0" err="1" smtClean="0">
                <a:solidFill>
                  <a:srgbClr val="FFFFFF"/>
                </a:solidFill>
              </a:rPr>
              <a:t>nga</a:t>
            </a:r>
            <a:r>
              <a:rPr lang="en-NZ" sz="4000" dirty="0" smtClean="0">
                <a:solidFill>
                  <a:srgbClr val="FFFFFF"/>
                </a:solidFill>
              </a:rPr>
              <a:t> mahi </a:t>
            </a:r>
          </a:p>
          <a:p>
            <a:r>
              <a:rPr lang="en-NZ" sz="4000" dirty="0" err="1" smtClean="0">
                <a:solidFill>
                  <a:srgbClr val="FFFFFF"/>
                </a:solidFill>
              </a:rPr>
              <a:t>katahi</a:t>
            </a:r>
            <a:r>
              <a:rPr lang="en-NZ" sz="4000" dirty="0" smtClean="0">
                <a:solidFill>
                  <a:srgbClr val="FFFFFF"/>
                </a:solidFill>
              </a:rPr>
              <a:t> titiro ki te taha matau o te </a:t>
            </a:r>
            <a:r>
              <a:rPr lang="en-NZ" sz="4000" dirty="0" err="1" smtClean="0">
                <a:solidFill>
                  <a:srgbClr val="FFFFFF"/>
                </a:solidFill>
              </a:rPr>
              <a:t>whanake</a:t>
            </a:r>
            <a:endParaRPr lang="en-US" sz="4000" dirty="0" smtClean="0">
              <a:solidFill>
                <a:srgbClr val="FFFFFF"/>
              </a:solidFill>
            </a:endParaRPr>
          </a:p>
          <a:p>
            <a:pPr>
              <a:buNone/>
            </a:pPr>
            <a:endParaRPr lang="en-NZ" sz="4000" dirty="0" smtClean="0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Apple Casual"/>
                <a:cs typeface="Apple Casual"/>
              </a:rPr>
              <a:t>Teacher </a:t>
            </a:r>
            <a:r>
              <a:rPr lang="en-US" dirty="0" err="1" smtClean="0">
                <a:solidFill>
                  <a:srgbClr val="FFFFFF"/>
                </a:solidFill>
                <a:latin typeface="Apple Casual"/>
                <a:cs typeface="Apple Casual"/>
              </a:rPr>
              <a:t>Judgement</a:t>
            </a:r>
            <a:endParaRPr lang="en-US" dirty="0">
              <a:solidFill>
                <a:srgbClr val="FFFFFF"/>
              </a:solidFill>
              <a:latin typeface="Apple Casual"/>
              <a:cs typeface="Apple Casu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 smtClean="0">
                <a:solidFill>
                  <a:srgbClr val="FFFFFF"/>
                </a:solidFill>
              </a:rPr>
              <a:t>Teachers need to show how their child is doing against TMOA using NWRM progression over time</a:t>
            </a:r>
          </a:p>
          <a:p>
            <a:r>
              <a:rPr lang="en-US" sz="3600" dirty="0" smtClean="0">
                <a:solidFill>
                  <a:srgbClr val="FFFFFF"/>
                </a:solidFill>
              </a:rPr>
              <a:t>Show Further Learning</a:t>
            </a:r>
          </a:p>
          <a:p>
            <a:r>
              <a:rPr lang="en-US" sz="3600" dirty="0" smtClean="0">
                <a:solidFill>
                  <a:srgbClr val="FFFFFF"/>
                </a:solidFill>
              </a:rPr>
              <a:t>Child’s personal goals to increase knowledge</a:t>
            </a:r>
          </a:p>
          <a:p>
            <a:r>
              <a:rPr lang="en-US" sz="3600" dirty="0" smtClean="0">
                <a:solidFill>
                  <a:srgbClr val="FFFFFF"/>
                </a:solidFill>
              </a:rPr>
              <a:t>How parents can assist </a:t>
            </a:r>
            <a:r>
              <a:rPr lang="en-US" sz="3600" dirty="0" err="1" smtClean="0">
                <a:solidFill>
                  <a:srgbClr val="FFFFFF"/>
                </a:solidFill>
              </a:rPr>
              <a:t>chn</a:t>
            </a:r>
            <a:r>
              <a:rPr lang="en-US" sz="3600" dirty="0" smtClean="0">
                <a:solidFill>
                  <a:srgbClr val="FFFFFF"/>
                </a:solidFill>
              </a:rPr>
              <a:t> with their learning at home</a:t>
            </a:r>
            <a:endParaRPr lang="en-US" sz="3600" dirty="0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Reporting to Parents</a:t>
            </a:r>
            <a:endParaRPr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 </a:t>
            </a:r>
            <a:r>
              <a:rPr lang="en-US" dirty="0" err="1" smtClean="0"/>
              <a:t>Ekenga</a:t>
            </a:r>
            <a:r>
              <a:rPr lang="en-US" dirty="0" smtClean="0"/>
              <a:t> </a:t>
            </a:r>
            <a:r>
              <a:rPr lang="en-US" dirty="0" err="1" smtClean="0"/>
              <a:t>Panuku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te</a:t>
            </a:r>
            <a:r>
              <a:rPr lang="en-US" dirty="0" smtClean="0"/>
              <a:t> </a:t>
            </a:r>
            <a:r>
              <a:rPr lang="en-US" dirty="0" err="1" smtClean="0"/>
              <a:t>wa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33600"/>
            <a:ext cx="9219553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 </a:t>
            </a:r>
            <a:r>
              <a:rPr lang="en-US" dirty="0" err="1" smtClean="0"/>
              <a:t>Ekenga</a:t>
            </a:r>
            <a:r>
              <a:rPr lang="en-US" dirty="0" smtClean="0"/>
              <a:t> </a:t>
            </a:r>
            <a:r>
              <a:rPr lang="en-US" dirty="0" err="1" smtClean="0"/>
              <a:t>Panuku</a:t>
            </a:r>
            <a:r>
              <a:rPr lang="en-US" dirty="0" smtClean="0"/>
              <a:t> </a:t>
            </a:r>
            <a:r>
              <a:rPr lang="en-US" dirty="0" err="1" smtClean="0"/>
              <a:t>o</a:t>
            </a:r>
            <a:r>
              <a:rPr lang="en-US" dirty="0" smtClean="0"/>
              <a:t> </a:t>
            </a:r>
            <a:r>
              <a:rPr lang="en-US" dirty="0" err="1" smtClean="0"/>
              <a:t>tenei</a:t>
            </a:r>
            <a:r>
              <a:rPr lang="en-US" dirty="0" smtClean="0"/>
              <a:t> </a:t>
            </a:r>
            <a:r>
              <a:rPr lang="en-US" dirty="0" err="1" smtClean="0"/>
              <a:t>wa</a:t>
            </a:r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17638"/>
            <a:ext cx="9203476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62000" y="5181600"/>
            <a:ext cx="6974260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FFFFFF"/>
                </a:solidFill>
              </a:rPr>
              <a:t>Aku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Tumanako</a:t>
            </a:r>
            <a:endParaRPr lang="en-US" sz="28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I </a:t>
            </a:r>
            <a:r>
              <a:rPr lang="en-US" sz="2800" dirty="0" err="1" smtClean="0">
                <a:solidFill>
                  <a:srgbClr val="FFFFFF"/>
                </a:solidFill>
              </a:rPr>
              <a:t>tenei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wa</a:t>
            </a:r>
            <a:r>
              <a:rPr lang="en-US" sz="2800" dirty="0" smtClean="0">
                <a:solidFill>
                  <a:srgbClr val="FFFFFF"/>
                </a:solidFill>
              </a:rPr>
              <a:t> me </a:t>
            </a:r>
            <a:r>
              <a:rPr lang="en-US" sz="2800" dirty="0" err="1" smtClean="0">
                <a:solidFill>
                  <a:srgbClr val="FFFFFF"/>
                </a:solidFill>
              </a:rPr>
              <a:t>pehea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te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whakapiki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aku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pukenga</a:t>
            </a:r>
            <a:endParaRPr lang="en-US" sz="2800" dirty="0" smtClean="0">
              <a:solidFill>
                <a:srgbClr val="FFFFFF"/>
              </a:solidFill>
            </a:endParaRPr>
          </a:p>
          <a:p>
            <a:r>
              <a:rPr lang="en-US" sz="2800" dirty="0" smtClean="0">
                <a:solidFill>
                  <a:srgbClr val="FFFFFF"/>
                </a:solidFill>
              </a:rPr>
              <a:t> mo </a:t>
            </a:r>
            <a:r>
              <a:rPr lang="en-US" sz="2800" dirty="0" err="1" smtClean="0">
                <a:solidFill>
                  <a:srgbClr val="FFFFFF"/>
                </a:solidFill>
              </a:rPr>
              <a:t>te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taha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r>
              <a:rPr lang="en-US" sz="2800" dirty="0" err="1" smtClean="0">
                <a:solidFill>
                  <a:srgbClr val="FFFFFF"/>
                </a:solidFill>
              </a:rPr>
              <a:t>panui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28599" y="1470025"/>
            <a:ext cx="9372600" cy="488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9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en-US" dirty="0" smtClean="0"/>
              <a:t>Te </a:t>
            </a:r>
            <a:r>
              <a:rPr lang="en-US" dirty="0" err="1" smtClean="0"/>
              <a:t>Ahu</a:t>
            </a:r>
            <a:r>
              <a:rPr lang="en-US" dirty="0" smtClean="0"/>
              <a:t> </a:t>
            </a:r>
            <a:r>
              <a:rPr lang="en-US" dirty="0" err="1" smtClean="0"/>
              <a:t>whakamua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850" y="381000"/>
            <a:ext cx="8496300" cy="4318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NZ" sz="4000" b="1" dirty="0">
                <a:solidFill>
                  <a:srgbClr val="FFFFFF"/>
                </a:solidFill>
                <a:latin typeface="Calibri" pitchFamily="-110" charset="0"/>
              </a:rPr>
              <a:t>How do our kura keep us informed . . .</a:t>
            </a:r>
            <a:endParaRPr lang="en-GB" sz="4000" b="1" dirty="0">
              <a:solidFill>
                <a:srgbClr val="FFFFFF"/>
              </a:solidFill>
              <a:latin typeface="Calibri" pitchFamily="-110" charset="0"/>
            </a:endParaRPr>
          </a:p>
        </p:txBody>
      </p:sp>
      <p:pic>
        <p:nvPicPr>
          <p:cNvPr id="10243" name="Picture 5" descr="E-portfolio-brainstorm-1024x7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700213"/>
            <a:ext cx="2447925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6"/>
          <p:cNvSpPr txBox="1">
            <a:spLocks noChangeArrowheads="1"/>
          </p:cNvSpPr>
          <p:nvPr/>
        </p:nvSpPr>
        <p:spPr bwMode="auto">
          <a:xfrm rot="3780866">
            <a:off x="1924013" y="2366962"/>
            <a:ext cx="2016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sz="2000" b="1" dirty="0">
                <a:latin typeface="Calibri" pitchFamily="-110" charset="0"/>
              </a:rPr>
              <a:t>E-Portfolio</a:t>
            </a:r>
            <a:endParaRPr lang="en-GB" sz="2000" b="1" dirty="0">
              <a:latin typeface="Calibri" pitchFamily="-110" charset="0"/>
            </a:endParaRPr>
          </a:p>
        </p:txBody>
      </p:sp>
      <p:pic>
        <p:nvPicPr>
          <p:cNvPr id="10245" name="Picture 18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00510">
            <a:off x="6156325" y="2060575"/>
            <a:ext cx="2470150" cy="169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 Box 185"/>
          <p:cNvSpPr txBox="1">
            <a:spLocks noChangeArrowheads="1"/>
          </p:cNvSpPr>
          <p:nvPr/>
        </p:nvSpPr>
        <p:spPr bwMode="auto">
          <a:xfrm rot="1508545">
            <a:off x="5724525" y="3644900"/>
            <a:ext cx="22526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sz="2000" b="1" dirty="0">
                <a:solidFill>
                  <a:srgbClr val="FFFFFF"/>
                </a:solidFill>
                <a:latin typeface="Calibri" pitchFamily="-110" charset="0"/>
              </a:rPr>
              <a:t>Written Reports</a:t>
            </a:r>
            <a:endParaRPr lang="en-GB" sz="2000" b="1" dirty="0">
              <a:solidFill>
                <a:srgbClr val="FFFFFF"/>
              </a:solidFill>
              <a:latin typeface="Calibri" pitchFamily="-110" charset="0"/>
            </a:endParaRPr>
          </a:p>
        </p:txBody>
      </p:sp>
      <p:pic>
        <p:nvPicPr>
          <p:cNvPr id="10247" name="Picture 187" descr="54_ful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119464">
            <a:off x="611188" y="4437063"/>
            <a:ext cx="2103437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194"/>
          <p:cNvGrpSpPr>
            <a:grpSpLocks/>
          </p:cNvGrpSpPr>
          <p:nvPr/>
        </p:nvGrpSpPr>
        <p:grpSpPr bwMode="auto">
          <a:xfrm>
            <a:off x="2700338" y="2781300"/>
            <a:ext cx="3867150" cy="3297238"/>
            <a:chOff x="1519" y="1661"/>
            <a:chExt cx="2436" cy="2077"/>
          </a:xfrm>
        </p:grpSpPr>
        <p:pic>
          <p:nvPicPr>
            <p:cNvPr id="10250" name="Picture 189" descr="600-emergency%20kit%20winners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 rot="-1387471">
              <a:off x="2517" y="2659"/>
              <a:ext cx="1438" cy="1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191" descr="Maori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rot="1819417">
              <a:off x="1927" y="1661"/>
              <a:ext cx="1308" cy="9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2" name="Text Box 192"/>
            <p:cNvSpPr txBox="1">
              <a:spLocks noChangeArrowheads="1"/>
            </p:cNvSpPr>
            <p:nvPr/>
          </p:nvSpPr>
          <p:spPr bwMode="auto">
            <a:xfrm rot="1613178">
              <a:off x="1519" y="2478"/>
              <a:ext cx="122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NZ" sz="2000" b="1" dirty="0">
                  <a:solidFill>
                    <a:srgbClr val="FFFFFF"/>
                  </a:solidFill>
                  <a:latin typeface="Calibri" pitchFamily="-110" charset="0"/>
                </a:rPr>
                <a:t>Goal Setting</a:t>
              </a:r>
              <a:endParaRPr lang="en-GB" sz="2000" b="1" dirty="0">
                <a:solidFill>
                  <a:srgbClr val="FFFFFF"/>
                </a:solidFill>
                <a:latin typeface="Calibri" pitchFamily="-110" charset="0"/>
              </a:endParaRPr>
            </a:p>
          </p:txBody>
        </p:sp>
      </p:grpSp>
      <p:sp>
        <p:nvSpPr>
          <p:cNvPr id="10249" name="Text Box 195"/>
          <p:cNvSpPr txBox="1">
            <a:spLocks noChangeArrowheads="1"/>
          </p:cNvSpPr>
          <p:nvPr/>
        </p:nvSpPr>
        <p:spPr bwMode="auto">
          <a:xfrm rot="1061241">
            <a:off x="1042988" y="4149725"/>
            <a:ext cx="20875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sz="2000" b="1" dirty="0">
                <a:solidFill>
                  <a:schemeClr val="bg1"/>
                </a:solidFill>
                <a:latin typeface="Calibri" pitchFamily="-110" charset="0"/>
              </a:rPr>
              <a:t>Conferencing</a:t>
            </a:r>
            <a:endParaRPr lang="en-GB" sz="2000" b="1" dirty="0">
              <a:solidFill>
                <a:schemeClr val="bg1"/>
              </a:solidFill>
              <a:latin typeface="Calibri" pitchFamily="-110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228600"/>
            <a:ext cx="8991600" cy="609599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/>
            <a:r>
              <a:rPr lang="en-NZ" sz="3200" b="1" dirty="0">
                <a:solidFill>
                  <a:srgbClr val="FFFF00"/>
                </a:solidFill>
                <a:latin typeface="Calibri" pitchFamily="-110" charset="0"/>
              </a:rPr>
              <a:t>Timeline for full implementation and reporting . . .</a:t>
            </a:r>
            <a:endParaRPr lang="en-GB" sz="3200" b="1" dirty="0">
              <a:solidFill>
                <a:srgbClr val="FFFF00"/>
              </a:solidFill>
              <a:latin typeface="Calibri" pitchFamily="-110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838200"/>
            <a:ext cx="8458200" cy="55943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b="1" i="1" dirty="0">
                <a:solidFill>
                  <a:srgbClr val="FFFFFF"/>
                </a:solidFill>
                <a:latin typeface="Calibri" pitchFamily="-110" charset="0"/>
              </a:rPr>
              <a:t>2010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March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Distribution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of draft materials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March – May	Consultation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March – Dec	Information Gathering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August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Consultation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analysis report published on web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October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</a:t>
            </a:r>
            <a:r>
              <a:rPr lang="en-US" sz="2200" dirty="0" err="1" smtClean="0">
                <a:solidFill>
                  <a:srgbClr val="FFFFFF"/>
                </a:solidFill>
                <a:latin typeface="Calibri" pitchFamily="-110" charset="0"/>
              </a:rPr>
              <a:t>Finalised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Calibri" pitchFamily="-110" charset="0"/>
              </a:rPr>
              <a:t>whanaketanga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dirty="0" err="1">
                <a:solidFill>
                  <a:srgbClr val="FFFFFF"/>
                </a:solidFill>
                <a:latin typeface="Calibri" pitchFamily="-110" charset="0"/>
              </a:rPr>
              <a:t>gazetted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 and published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endParaRPr lang="en-US" sz="800" dirty="0">
              <a:solidFill>
                <a:srgbClr val="FFFFFF"/>
              </a:solidFill>
              <a:latin typeface="Calibri" pitchFamily="-110" charset="0"/>
            </a:endParaRP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b="1" i="1" dirty="0">
                <a:solidFill>
                  <a:srgbClr val="FFFFFF"/>
                </a:solidFill>
                <a:latin typeface="Calibri" pitchFamily="-110" charset="0"/>
              </a:rPr>
              <a:t>2011		</a:t>
            </a:r>
            <a:r>
              <a:rPr lang="en-US" sz="2200" b="1" i="1" dirty="0" smtClean="0">
                <a:solidFill>
                  <a:srgbClr val="FFFFFF"/>
                </a:solidFill>
                <a:latin typeface="Calibri" pitchFamily="-110" charset="0"/>
              </a:rPr>
              <a:t>	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Full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implementation begins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	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Parents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receive written reports at least twice a year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 smtClean="0">
                <a:solidFill>
                  <a:srgbClr val="FFFF00"/>
                </a:solidFill>
                <a:latin typeface="Calibri" pitchFamily="-110" charset="0"/>
              </a:rPr>
              <a:t>Boards </a:t>
            </a:r>
            <a:r>
              <a:rPr lang="en-US" sz="2200" dirty="0">
                <a:solidFill>
                  <a:srgbClr val="FFFF00"/>
                </a:solidFill>
                <a:latin typeface="Calibri" pitchFamily="-110" charset="0"/>
              </a:rPr>
              <a:t>begin developing their 2012 </a:t>
            </a:r>
            <a:r>
              <a:rPr lang="en-US" sz="2200" dirty="0" smtClean="0">
                <a:solidFill>
                  <a:srgbClr val="FFFF00"/>
                </a:solidFill>
                <a:latin typeface="Calibri" pitchFamily="-110" charset="0"/>
              </a:rPr>
              <a:t>charters including </a:t>
            </a:r>
            <a:r>
              <a:rPr lang="en-US" sz="2200" dirty="0">
                <a:solidFill>
                  <a:srgbClr val="FFFF00"/>
                </a:solidFill>
                <a:latin typeface="Calibri" pitchFamily="-110" charset="0"/>
              </a:rPr>
              <a:t>setting targets in relation to the standards</a:t>
            </a:r>
            <a:r>
              <a:rPr lang="en-GB" sz="2200" dirty="0">
                <a:solidFill>
                  <a:srgbClr val="FFFFFF"/>
                </a:solidFill>
                <a:latin typeface="Calibri" pitchFamily="-110" charset="0"/>
              </a:rPr>
              <a:t>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endParaRPr lang="en-GB" sz="800" dirty="0" smtClean="0">
              <a:solidFill>
                <a:srgbClr val="FFFFFF"/>
              </a:solidFill>
              <a:latin typeface="Calibri" pitchFamily="-110" charset="0"/>
            </a:endParaRP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b="1" i="1" dirty="0" smtClean="0">
                <a:solidFill>
                  <a:srgbClr val="FFFFFF"/>
                </a:solidFill>
                <a:latin typeface="Calibri" pitchFamily="-110" charset="0"/>
              </a:rPr>
              <a:t>2012			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Schools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work to targets set in their 2012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			charters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in</a:t>
            </a:r>
            <a:r>
              <a:rPr lang="en-US" sz="2200" dirty="0" smtClean="0">
                <a:solidFill>
                  <a:srgbClr val="FFFFFF"/>
                </a:solidFill>
                <a:latin typeface="Calibri" pitchFamily="-110" charset="0"/>
              </a:rPr>
              <a:t> relation 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to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Ngā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Whanaketanga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Rūmaki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Māori</a:t>
            </a:r>
            <a:r>
              <a:rPr lang="en-GB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</a:p>
          <a:p>
            <a:pPr marL="609600" indent="-609600" algn="just" eaLnBrk="1" hangingPunct="1">
              <a:lnSpc>
                <a:spcPct val="80000"/>
              </a:lnSpc>
              <a:buFontTx/>
              <a:buNone/>
            </a:pPr>
            <a:endParaRPr lang="en-GB" sz="800" i="1" dirty="0">
              <a:solidFill>
                <a:srgbClr val="FFFFFF"/>
              </a:solidFill>
              <a:latin typeface="Calibri" pitchFamily="-110" charset="0"/>
            </a:endParaRP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-110" charset="0"/>
              </a:rPr>
              <a:t>2013		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	Schools report school-level data in relation 	                               		to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Ngā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Whanaketanga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Rumaki</a:t>
            </a:r>
            <a:r>
              <a:rPr lang="en-US" sz="2200" i="1" dirty="0">
                <a:solidFill>
                  <a:srgbClr val="FFFFFF"/>
                </a:solidFill>
                <a:latin typeface="Calibri" pitchFamily="-110" charset="0"/>
              </a:rPr>
              <a:t> </a:t>
            </a:r>
            <a:r>
              <a:rPr lang="en-US" sz="2200" i="1" dirty="0" err="1">
                <a:solidFill>
                  <a:srgbClr val="FFFFFF"/>
                </a:solidFill>
                <a:latin typeface="Calibri" pitchFamily="-110" charset="0"/>
              </a:rPr>
              <a:t>Māori</a:t>
            </a:r>
            <a:r>
              <a:rPr lang="en-US" sz="2200" dirty="0">
                <a:solidFill>
                  <a:srgbClr val="FFFFFF"/>
                </a:solidFill>
                <a:latin typeface="Calibri" pitchFamily="-110" charset="0"/>
              </a:rPr>
              <a:t> in                                 		their 2012 annual reports</a:t>
            </a:r>
            <a:r>
              <a:rPr lang="en-GB" sz="2000" dirty="0">
                <a:solidFill>
                  <a:srgbClr val="FFFFFF"/>
                </a:solidFill>
              </a:rPr>
              <a:t> </a:t>
            </a:r>
            <a:endParaRPr lang="en-US" sz="20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5425" y="381000"/>
            <a:ext cx="8841896" cy="2681288"/>
            <a:chOff x="231" y="768"/>
            <a:chExt cx="5334" cy="1008"/>
          </a:xfrm>
        </p:grpSpPr>
        <p:sp>
          <p:nvSpPr>
            <p:cNvPr id="10264" name="Line 4"/>
            <p:cNvSpPr>
              <a:spLocks noChangeShapeType="1"/>
            </p:cNvSpPr>
            <p:nvPr/>
          </p:nvSpPr>
          <p:spPr bwMode="auto">
            <a:xfrm flipH="1" flipV="1">
              <a:off x="1392" y="1056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5" name="Line 5"/>
            <p:cNvSpPr>
              <a:spLocks noChangeShapeType="1"/>
            </p:cNvSpPr>
            <p:nvPr/>
          </p:nvSpPr>
          <p:spPr bwMode="auto">
            <a:xfrm>
              <a:off x="231" y="1170"/>
              <a:ext cx="52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6" name="AutoShape 6"/>
            <p:cNvSpPr>
              <a:spLocks noChangeArrowheads="1"/>
            </p:cNvSpPr>
            <p:nvPr/>
          </p:nvSpPr>
          <p:spPr bwMode="auto">
            <a:xfrm>
              <a:off x="235" y="1218"/>
              <a:ext cx="680" cy="480"/>
            </a:xfrm>
            <a:prstGeom prst="chevron">
              <a:avLst>
                <a:gd name="adj" fmla="val 35417"/>
              </a:avLst>
            </a:prstGeom>
            <a:gradFill rotWithShape="0">
              <a:gsLst>
                <a:gs pos="0">
                  <a:srgbClr val="FF0080"/>
                </a:gs>
                <a:gs pos="100000">
                  <a:srgbClr val="FF6FC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eaLnBrk="0" hangingPunct="0"/>
              <a:r>
                <a:rPr lang="en-AU" sz="1200">
                  <a:latin typeface="Calibri" pitchFamily="-110" charset="0"/>
                </a:rPr>
                <a:t>         Yr 1</a:t>
              </a:r>
            </a:p>
          </p:txBody>
        </p:sp>
        <p:sp>
          <p:nvSpPr>
            <p:cNvPr id="10267" name="AutoShape 7"/>
            <p:cNvSpPr>
              <a:spLocks noChangeArrowheads="1"/>
            </p:cNvSpPr>
            <p:nvPr/>
          </p:nvSpPr>
          <p:spPr bwMode="auto">
            <a:xfrm>
              <a:off x="818" y="1218"/>
              <a:ext cx="680" cy="480"/>
            </a:xfrm>
            <a:prstGeom prst="chevron">
              <a:avLst>
                <a:gd name="adj" fmla="val 35417"/>
              </a:avLst>
            </a:prstGeom>
            <a:gradFill rotWithShape="0">
              <a:gsLst>
                <a:gs pos="0">
                  <a:srgbClr val="FF0080"/>
                </a:gs>
                <a:gs pos="100000">
                  <a:srgbClr val="FF6FCF">
                    <a:alpha val="50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Yr 2</a:t>
              </a:r>
            </a:p>
          </p:txBody>
        </p:sp>
        <p:sp>
          <p:nvSpPr>
            <p:cNvPr id="10268" name="AutoShape 8"/>
            <p:cNvSpPr>
              <a:spLocks noChangeArrowheads="1"/>
            </p:cNvSpPr>
            <p:nvPr/>
          </p:nvSpPr>
          <p:spPr bwMode="auto">
            <a:xfrm>
              <a:off x="4857" y="1218"/>
              <a:ext cx="672" cy="480"/>
            </a:xfrm>
            <a:prstGeom prst="chevron">
              <a:avLst>
                <a:gd name="adj" fmla="val 35000"/>
              </a:avLst>
            </a:prstGeom>
            <a:gradFill rotWithShape="0">
              <a:gsLst>
                <a:gs pos="0">
                  <a:srgbClr val="FF8000"/>
                </a:gs>
                <a:gs pos="100000">
                  <a:srgbClr val="FFFF00">
                    <a:alpha val="60001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8+</a:t>
              </a:r>
            </a:p>
          </p:txBody>
        </p:sp>
        <p:sp>
          <p:nvSpPr>
            <p:cNvPr id="10269" name="AutoShape 9"/>
            <p:cNvSpPr>
              <a:spLocks noChangeArrowheads="1"/>
            </p:cNvSpPr>
            <p:nvPr/>
          </p:nvSpPr>
          <p:spPr bwMode="auto">
            <a:xfrm>
              <a:off x="1399" y="1218"/>
              <a:ext cx="680" cy="480"/>
            </a:xfrm>
            <a:prstGeom prst="chevron">
              <a:avLst>
                <a:gd name="adj" fmla="val 35417"/>
              </a:avLst>
            </a:prstGeom>
            <a:gradFill rotWithShape="0">
              <a:gsLst>
                <a:gs pos="0">
                  <a:srgbClr val="8000FF"/>
                </a:gs>
                <a:gs pos="100000">
                  <a:srgbClr val="FF66F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3</a:t>
              </a:r>
            </a:p>
          </p:txBody>
        </p:sp>
        <p:sp>
          <p:nvSpPr>
            <p:cNvPr id="10270" name="AutoShape 10"/>
            <p:cNvSpPr>
              <a:spLocks noChangeArrowheads="1"/>
            </p:cNvSpPr>
            <p:nvPr/>
          </p:nvSpPr>
          <p:spPr bwMode="auto">
            <a:xfrm>
              <a:off x="1974" y="1218"/>
              <a:ext cx="680" cy="480"/>
            </a:xfrm>
            <a:prstGeom prst="chevron">
              <a:avLst>
                <a:gd name="adj" fmla="val 35417"/>
              </a:avLst>
            </a:prstGeom>
            <a:gradFill rotWithShape="0">
              <a:gsLst>
                <a:gs pos="0">
                  <a:srgbClr val="8000FF"/>
                </a:gs>
                <a:gs pos="100000">
                  <a:srgbClr val="FF66FF">
                    <a:alpha val="50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4</a:t>
              </a:r>
            </a:p>
          </p:txBody>
        </p:sp>
        <p:sp>
          <p:nvSpPr>
            <p:cNvPr id="10271" name="AutoShape 11"/>
            <p:cNvSpPr>
              <a:spLocks noChangeArrowheads="1"/>
            </p:cNvSpPr>
            <p:nvPr/>
          </p:nvSpPr>
          <p:spPr bwMode="auto">
            <a:xfrm>
              <a:off x="3721" y="1218"/>
              <a:ext cx="670" cy="480"/>
            </a:xfrm>
            <a:prstGeom prst="chevron">
              <a:avLst>
                <a:gd name="adj" fmla="val 34896"/>
              </a:avLst>
            </a:prstGeom>
            <a:gradFill rotWithShape="0">
              <a:gsLst>
                <a:gs pos="0">
                  <a:srgbClr val="008000"/>
                </a:gs>
                <a:gs pos="100000">
                  <a:srgbClr val="00FF00">
                    <a:alpha val="89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7</a:t>
              </a:r>
            </a:p>
          </p:txBody>
        </p:sp>
        <p:sp>
          <p:nvSpPr>
            <p:cNvPr id="10272" name="AutoShape 12"/>
            <p:cNvSpPr>
              <a:spLocks noChangeArrowheads="1"/>
            </p:cNvSpPr>
            <p:nvPr/>
          </p:nvSpPr>
          <p:spPr bwMode="auto">
            <a:xfrm>
              <a:off x="4288" y="1218"/>
              <a:ext cx="670" cy="480"/>
            </a:xfrm>
            <a:prstGeom prst="chevron">
              <a:avLst>
                <a:gd name="adj" fmla="val 34896"/>
              </a:avLst>
            </a:prstGeom>
            <a:gradFill rotWithShape="0">
              <a:gsLst>
                <a:gs pos="0">
                  <a:srgbClr val="008000"/>
                </a:gs>
                <a:gs pos="100000">
                  <a:srgbClr val="00FF00">
                    <a:alpha val="89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8</a:t>
              </a:r>
            </a:p>
          </p:txBody>
        </p:sp>
        <p:sp>
          <p:nvSpPr>
            <p:cNvPr id="10273" name="AutoShape 13"/>
            <p:cNvSpPr>
              <a:spLocks noChangeArrowheads="1"/>
            </p:cNvSpPr>
            <p:nvPr/>
          </p:nvSpPr>
          <p:spPr bwMode="auto">
            <a:xfrm>
              <a:off x="2560" y="1218"/>
              <a:ext cx="673" cy="480"/>
            </a:xfrm>
            <a:prstGeom prst="chevron">
              <a:avLst>
                <a:gd name="adj" fmla="val 35052"/>
              </a:avLst>
            </a:prstGeom>
            <a:gradFill rotWithShape="0">
              <a:gsLst>
                <a:gs pos="0">
                  <a:srgbClr val="0000FF"/>
                </a:gs>
                <a:gs pos="100000">
                  <a:srgbClr val="66FFF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5</a:t>
              </a:r>
            </a:p>
          </p:txBody>
        </p:sp>
        <p:sp>
          <p:nvSpPr>
            <p:cNvPr id="10274" name="AutoShape 14"/>
            <p:cNvSpPr>
              <a:spLocks noChangeArrowheads="1"/>
            </p:cNvSpPr>
            <p:nvPr/>
          </p:nvSpPr>
          <p:spPr bwMode="auto">
            <a:xfrm>
              <a:off x="3130" y="1218"/>
              <a:ext cx="673" cy="480"/>
            </a:xfrm>
            <a:prstGeom prst="chevron">
              <a:avLst>
                <a:gd name="adj" fmla="val 35052"/>
              </a:avLst>
            </a:prstGeom>
            <a:gradFill rotWithShape="0">
              <a:gsLst>
                <a:gs pos="0">
                  <a:srgbClr val="0000FF"/>
                </a:gs>
                <a:gs pos="100000">
                  <a:srgbClr val="66FFFF">
                    <a:alpha val="50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6</a:t>
              </a:r>
            </a:p>
          </p:txBody>
        </p:sp>
        <p:sp>
          <p:nvSpPr>
            <p:cNvPr id="10275" name="Text Box 15"/>
            <p:cNvSpPr txBox="1">
              <a:spLocks noChangeArrowheads="1"/>
            </p:cNvSpPr>
            <p:nvPr/>
          </p:nvSpPr>
          <p:spPr bwMode="auto">
            <a:xfrm>
              <a:off x="279" y="1008"/>
              <a:ext cx="1056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 smtClean="0">
                  <a:latin typeface="Calibri" pitchFamily="-110" charset="0"/>
                </a:rPr>
                <a:t>Taumata</a:t>
              </a:r>
              <a:r>
                <a:rPr lang="en-AU" dirty="0" smtClean="0">
                  <a:latin typeface="Calibri" pitchFamily="-110" charset="0"/>
                </a:rPr>
                <a:t> 1</a:t>
              </a:r>
              <a:endParaRPr lang="en-AU" sz="1000" dirty="0">
                <a:latin typeface="Calibri" pitchFamily="-110" charset="0"/>
              </a:endParaRPr>
            </a:p>
          </p:txBody>
        </p:sp>
        <p:sp>
          <p:nvSpPr>
            <p:cNvPr id="10276" name="Text Box 16"/>
            <p:cNvSpPr txBox="1">
              <a:spLocks noChangeArrowheads="1"/>
            </p:cNvSpPr>
            <p:nvPr/>
          </p:nvSpPr>
          <p:spPr bwMode="auto">
            <a:xfrm>
              <a:off x="1428" y="1008"/>
              <a:ext cx="1008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>
                  <a:latin typeface="Calibri" pitchFamily="-110" charset="0"/>
                </a:rPr>
                <a:t>Taumata</a:t>
              </a:r>
              <a:r>
                <a:rPr lang="en-AU" dirty="0">
                  <a:latin typeface="Calibri" pitchFamily="-110" charset="0"/>
                </a:rPr>
                <a:t> 2</a:t>
              </a:r>
            </a:p>
          </p:txBody>
        </p:sp>
        <p:sp>
          <p:nvSpPr>
            <p:cNvPr id="10277" name="Text Box 17"/>
            <p:cNvSpPr txBox="1">
              <a:spLocks noChangeArrowheads="1"/>
            </p:cNvSpPr>
            <p:nvPr/>
          </p:nvSpPr>
          <p:spPr bwMode="auto">
            <a:xfrm>
              <a:off x="2577" y="1020"/>
              <a:ext cx="1008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>
                  <a:latin typeface="Calibri" pitchFamily="-110" charset="0"/>
                </a:rPr>
                <a:t>Taumata</a:t>
              </a:r>
              <a:r>
                <a:rPr lang="en-AU" dirty="0">
                  <a:latin typeface="Calibri" pitchFamily="-110" charset="0"/>
                </a:rPr>
                <a:t> 3</a:t>
              </a:r>
            </a:p>
          </p:txBody>
        </p:sp>
        <p:sp>
          <p:nvSpPr>
            <p:cNvPr id="10278" name="Text Box 18"/>
            <p:cNvSpPr txBox="1">
              <a:spLocks noChangeArrowheads="1"/>
            </p:cNvSpPr>
            <p:nvPr/>
          </p:nvSpPr>
          <p:spPr bwMode="auto">
            <a:xfrm>
              <a:off x="3759" y="1026"/>
              <a:ext cx="1008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>
                  <a:latin typeface="Calibri" pitchFamily="-110" charset="0"/>
                </a:rPr>
                <a:t>Taumata</a:t>
              </a:r>
              <a:r>
                <a:rPr lang="en-AU" dirty="0">
                  <a:latin typeface="Calibri" pitchFamily="-110" charset="0"/>
                </a:rPr>
                <a:t> 4</a:t>
              </a:r>
            </a:p>
          </p:txBody>
        </p:sp>
        <p:sp>
          <p:nvSpPr>
            <p:cNvPr id="10279" name="Text Box 19"/>
            <p:cNvSpPr txBox="1">
              <a:spLocks noChangeArrowheads="1"/>
            </p:cNvSpPr>
            <p:nvPr/>
          </p:nvSpPr>
          <p:spPr bwMode="auto">
            <a:xfrm>
              <a:off x="4815" y="1026"/>
              <a:ext cx="750" cy="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>
                  <a:latin typeface="Calibri" pitchFamily="-110" charset="0"/>
                </a:rPr>
                <a:t>Taumata</a:t>
              </a:r>
              <a:r>
                <a:rPr lang="en-AU" dirty="0">
                  <a:latin typeface="Calibri" pitchFamily="-110" charset="0"/>
                </a:rPr>
                <a:t> 5</a:t>
              </a:r>
            </a:p>
          </p:txBody>
        </p:sp>
        <p:sp>
          <p:nvSpPr>
            <p:cNvPr id="10280" name="Text Box 20"/>
            <p:cNvSpPr txBox="1">
              <a:spLocks noChangeArrowheads="1"/>
            </p:cNvSpPr>
            <p:nvPr/>
          </p:nvSpPr>
          <p:spPr bwMode="auto">
            <a:xfrm>
              <a:off x="312" y="768"/>
              <a:ext cx="5136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sz="2400" b="1" dirty="0" smtClean="0">
                  <a:latin typeface="Calibri" pitchFamily="-110" charset="0"/>
                </a:rPr>
                <a:t>Te </a:t>
              </a:r>
              <a:r>
                <a:rPr lang="en-AU" sz="2400" b="1" dirty="0" err="1" smtClean="0">
                  <a:latin typeface="Calibri" pitchFamily="-110" charset="0"/>
                </a:rPr>
                <a:t>Marautanga</a:t>
              </a:r>
              <a:r>
                <a:rPr lang="en-AU" sz="2400" b="1" dirty="0" smtClean="0">
                  <a:latin typeface="Calibri" pitchFamily="-110" charset="0"/>
                </a:rPr>
                <a:t> </a:t>
              </a:r>
              <a:r>
                <a:rPr lang="en-AU" sz="2400" b="1" dirty="0" err="1" smtClean="0">
                  <a:latin typeface="Calibri" pitchFamily="-110" charset="0"/>
                </a:rPr>
                <a:t>o</a:t>
              </a:r>
              <a:r>
                <a:rPr lang="en-AU" sz="2400" b="1" dirty="0" smtClean="0">
                  <a:latin typeface="Calibri" pitchFamily="-110" charset="0"/>
                </a:rPr>
                <a:t> Aotearoa</a:t>
              </a:r>
              <a:endParaRPr lang="en-AU" sz="2400" b="1" dirty="0">
                <a:latin typeface="Calibri" pitchFamily="-110" charset="0"/>
              </a:endParaRPr>
            </a:p>
          </p:txBody>
        </p:sp>
        <p:sp>
          <p:nvSpPr>
            <p:cNvPr id="10281" name="Line 21"/>
            <p:cNvSpPr>
              <a:spLocks noChangeShapeType="1"/>
            </p:cNvSpPr>
            <p:nvPr/>
          </p:nvSpPr>
          <p:spPr bwMode="auto">
            <a:xfrm flipH="1" flipV="1">
              <a:off x="2544" y="1056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2" name="Line 22"/>
            <p:cNvSpPr>
              <a:spLocks noChangeShapeType="1"/>
            </p:cNvSpPr>
            <p:nvPr/>
          </p:nvSpPr>
          <p:spPr bwMode="auto">
            <a:xfrm flipH="1" flipV="1">
              <a:off x="3696" y="1056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83" name="Line 23"/>
            <p:cNvSpPr>
              <a:spLocks noChangeShapeType="1"/>
            </p:cNvSpPr>
            <p:nvPr/>
          </p:nvSpPr>
          <p:spPr bwMode="auto">
            <a:xfrm flipH="1" flipV="1">
              <a:off x="4848" y="1056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243" name="Text Box 24"/>
          <p:cNvSpPr txBox="1">
            <a:spLocks noChangeArrowheads="1"/>
          </p:cNvSpPr>
          <p:nvPr/>
        </p:nvSpPr>
        <p:spPr bwMode="auto">
          <a:xfrm>
            <a:off x="266700" y="1803400"/>
            <a:ext cx="8610600" cy="24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sz="1000" dirty="0" smtClean="0">
                <a:solidFill>
                  <a:srgbClr val="0000FF"/>
                </a:solidFill>
                <a:latin typeface="Calibri" pitchFamily="-110" charset="0"/>
              </a:rPr>
              <a:t>.</a:t>
            </a:r>
            <a:endParaRPr lang="en-AU" sz="1000" dirty="0">
              <a:solidFill>
                <a:srgbClr val="0000FF"/>
              </a:solidFill>
              <a:latin typeface="Calibri" pitchFamily="-110" charset="0"/>
            </a:endParaRPr>
          </a:p>
        </p:txBody>
      </p:sp>
      <p:sp>
        <p:nvSpPr>
          <p:cNvPr id="10245" name="Text Box 26"/>
          <p:cNvSpPr txBox="1">
            <a:spLocks noChangeArrowheads="1"/>
          </p:cNvSpPr>
          <p:nvPr/>
        </p:nvSpPr>
        <p:spPr bwMode="auto">
          <a:xfrm>
            <a:off x="307004" y="5988844"/>
            <a:ext cx="8610600" cy="24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AU" sz="1000" dirty="0">
              <a:solidFill>
                <a:srgbClr val="0000FF"/>
              </a:solidFill>
              <a:latin typeface="Calibri" pitchFamily="-110" charset="0"/>
            </a:endParaRPr>
          </a:p>
        </p:txBody>
      </p: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118958" y="3276599"/>
            <a:ext cx="8888688" cy="2958456"/>
            <a:chOff x="193" y="2688"/>
            <a:chExt cx="5373" cy="1056"/>
          </a:xfrm>
        </p:grpSpPr>
        <p:sp>
          <p:nvSpPr>
            <p:cNvPr id="10248" name="Line 28"/>
            <p:cNvSpPr>
              <a:spLocks noChangeShapeType="1"/>
            </p:cNvSpPr>
            <p:nvPr/>
          </p:nvSpPr>
          <p:spPr bwMode="auto">
            <a:xfrm flipV="1">
              <a:off x="193" y="3132"/>
              <a:ext cx="5049" cy="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49" name="AutoShape 29"/>
            <p:cNvSpPr>
              <a:spLocks noChangeArrowheads="1"/>
            </p:cNvSpPr>
            <p:nvPr/>
          </p:nvSpPr>
          <p:spPr bwMode="auto">
            <a:xfrm>
              <a:off x="202" y="3192"/>
              <a:ext cx="1209" cy="480"/>
            </a:xfrm>
            <a:prstGeom prst="chevron">
              <a:avLst>
                <a:gd name="adj" fmla="val 62969"/>
              </a:avLst>
            </a:prstGeom>
            <a:gradFill rotWithShape="0">
              <a:gsLst>
                <a:gs pos="0">
                  <a:srgbClr val="FF0080"/>
                </a:gs>
                <a:gs pos="100000">
                  <a:srgbClr val="FF6FC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    Yr 1 &amp; 2</a:t>
              </a:r>
            </a:p>
          </p:txBody>
        </p:sp>
        <p:sp>
          <p:nvSpPr>
            <p:cNvPr id="10250" name="AutoShape 30"/>
            <p:cNvSpPr>
              <a:spLocks noChangeArrowheads="1"/>
            </p:cNvSpPr>
            <p:nvPr/>
          </p:nvSpPr>
          <p:spPr bwMode="auto">
            <a:xfrm>
              <a:off x="1216" y="3186"/>
              <a:ext cx="1200" cy="480"/>
            </a:xfrm>
            <a:prstGeom prst="chevron">
              <a:avLst>
                <a:gd name="adj" fmla="val 62500"/>
              </a:avLst>
            </a:prstGeom>
            <a:gradFill rotWithShape="0">
              <a:gsLst>
                <a:gs pos="0">
                  <a:srgbClr val="8000FF"/>
                </a:gs>
                <a:gs pos="100000">
                  <a:srgbClr val="FF66FF">
                    <a:alpha val="50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3 &amp; 4</a:t>
              </a:r>
            </a:p>
          </p:txBody>
        </p:sp>
        <p:sp>
          <p:nvSpPr>
            <p:cNvPr id="10251" name="AutoShape 31"/>
            <p:cNvSpPr>
              <a:spLocks noChangeArrowheads="1"/>
            </p:cNvSpPr>
            <p:nvPr/>
          </p:nvSpPr>
          <p:spPr bwMode="auto">
            <a:xfrm>
              <a:off x="3334" y="3198"/>
              <a:ext cx="1200" cy="480"/>
            </a:xfrm>
            <a:prstGeom prst="chevron">
              <a:avLst>
                <a:gd name="adj" fmla="val 62500"/>
              </a:avLst>
            </a:prstGeom>
            <a:gradFill rotWithShape="0">
              <a:gsLst>
                <a:gs pos="0">
                  <a:srgbClr val="008000"/>
                </a:gs>
                <a:gs pos="100000">
                  <a:srgbClr val="00FF00">
                    <a:alpha val="89998"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7 &amp; 8</a:t>
              </a:r>
            </a:p>
          </p:txBody>
        </p:sp>
        <p:sp>
          <p:nvSpPr>
            <p:cNvPr id="10252" name="AutoShape 32"/>
            <p:cNvSpPr>
              <a:spLocks noChangeArrowheads="1"/>
            </p:cNvSpPr>
            <p:nvPr/>
          </p:nvSpPr>
          <p:spPr bwMode="auto">
            <a:xfrm>
              <a:off x="2224" y="3198"/>
              <a:ext cx="1296" cy="480"/>
            </a:xfrm>
            <a:prstGeom prst="chevron">
              <a:avLst>
                <a:gd name="adj" fmla="val 67500"/>
              </a:avLst>
            </a:prstGeom>
            <a:gradFill rotWithShape="0">
              <a:gsLst>
                <a:gs pos="0">
                  <a:srgbClr val="0000FF"/>
                </a:gs>
                <a:gs pos="100000">
                  <a:srgbClr val="66FFFF">
                    <a:alpha val="50998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  Yr 5 &amp; 6</a:t>
              </a:r>
            </a:p>
          </p:txBody>
        </p:sp>
        <p:sp>
          <p:nvSpPr>
            <p:cNvPr id="10253" name="Text Box 33"/>
            <p:cNvSpPr txBox="1">
              <a:spLocks noChangeArrowheads="1"/>
            </p:cNvSpPr>
            <p:nvPr/>
          </p:nvSpPr>
          <p:spPr bwMode="auto">
            <a:xfrm>
              <a:off x="265" y="2991"/>
              <a:ext cx="873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dirty="0" err="1" smtClean="0">
                  <a:latin typeface="Calibri" pitchFamily="-110" charset="0"/>
                </a:rPr>
                <a:t>Whanake</a:t>
              </a:r>
              <a:r>
                <a:rPr lang="en-AU" dirty="0" smtClean="0">
                  <a:latin typeface="Calibri" pitchFamily="-110" charset="0"/>
                </a:rPr>
                <a:t> 1</a:t>
              </a:r>
              <a:endParaRPr lang="en-AU" dirty="0">
                <a:latin typeface="Calibri" pitchFamily="-110" charset="0"/>
              </a:endParaRPr>
            </a:p>
          </p:txBody>
        </p:sp>
        <p:sp>
          <p:nvSpPr>
            <p:cNvPr id="10258" name="Text Box 38"/>
            <p:cNvSpPr txBox="1">
              <a:spLocks noChangeArrowheads="1"/>
            </p:cNvSpPr>
            <p:nvPr/>
          </p:nvSpPr>
          <p:spPr bwMode="auto">
            <a:xfrm>
              <a:off x="312" y="2688"/>
              <a:ext cx="51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9" tIns="45715" rIns="91429" bIns="45715">
              <a:prstTxWarp prst="textNoShape">
                <a:avLst/>
              </a:prstTxWarp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AU" sz="2400" b="1" dirty="0" err="1">
                  <a:latin typeface="Calibri" pitchFamily="-110" charset="0"/>
                </a:rPr>
                <a:t>Ngā</a:t>
              </a:r>
              <a:r>
                <a:rPr lang="en-AU" sz="2400" b="1" dirty="0">
                  <a:latin typeface="Calibri" pitchFamily="-110" charset="0"/>
                </a:rPr>
                <a:t> </a:t>
              </a:r>
              <a:r>
                <a:rPr lang="en-AU" sz="2400" b="1" dirty="0" err="1">
                  <a:latin typeface="Calibri" pitchFamily="-110" charset="0"/>
                </a:rPr>
                <a:t>Whanaketanga</a:t>
              </a:r>
              <a:r>
                <a:rPr lang="en-AU" sz="2400" b="1" dirty="0">
                  <a:latin typeface="Calibri" pitchFamily="-110" charset="0"/>
                </a:rPr>
                <a:t> Te Reo </a:t>
              </a:r>
              <a:r>
                <a:rPr lang="en-AU" sz="2400" b="1" dirty="0" err="1">
                  <a:latin typeface="Calibri" pitchFamily="-110" charset="0"/>
                </a:rPr>
                <a:t>Matatini</a:t>
              </a:r>
              <a:endParaRPr lang="en-AU" sz="2400" b="1" dirty="0">
                <a:latin typeface="Calibri" pitchFamily="-110" charset="0"/>
              </a:endParaRPr>
            </a:p>
          </p:txBody>
        </p:sp>
        <p:sp>
          <p:nvSpPr>
            <p:cNvPr id="10259" name="AutoShape 39"/>
            <p:cNvSpPr>
              <a:spLocks noChangeArrowheads="1"/>
            </p:cNvSpPr>
            <p:nvPr/>
          </p:nvSpPr>
          <p:spPr bwMode="auto">
            <a:xfrm>
              <a:off x="4366" y="3192"/>
              <a:ext cx="1200" cy="480"/>
            </a:xfrm>
            <a:prstGeom prst="chevron">
              <a:avLst>
                <a:gd name="adj" fmla="val 62500"/>
              </a:avLst>
            </a:prstGeom>
            <a:gradFill rotWithShape="0">
              <a:gsLst>
                <a:gs pos="0">
                  <a:srgbClr val="FF8000"/>
                </a:gs>
                <a:gs pos="100000">
                  <a:srgbClr val="FFFF00">
                    <a:alpha val="60001"/>
                  </a:srgbClr>
                </a:gs>
              </a:gsLst>
              <a:lin ang="2700000" scaled="1"/>
            </a:gra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9" tIns="45715" rIns="91429" bIns="45715" anchor="ctr">
              <a:prstTxWarp prst="textNoShape">
                <a:avLst/>
              </a:prstTxWarp>
            </a:bodyPr>
            <a:lstStyle/>
            <a:p>
              <a:pPr algn="ctr" eaLnBrk="0" hangingPunct="0"/>
              <a:r>
                <a:rPr lang="en-AU" sz="1200">
                  <a:latin typeface="Calibri" pitchFamily="-110" charset="0"/>
                </a:rPr>
                <a:t>       Yr 8+</a:t>
              </a:r>
            </a:p>
          </p:txBody>
        </p:sp>
        <p:sp>
          <p:nvSpPr>
            <p:cNvPr id="10260" name="Line 40"/>
            <p:cNvSpPr>
              <a:spLocks noChangeShapeType="1"/>
            </p:cNvSpPr>
            <p:nvPr/>
          </p:nvSpPr>
          <p:spPr bwMode="auto">
            <a:xfrm flipH="1" flipV="1">
              <a:off x="1210" y="3024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1" name="Line 41"/>
            <p:cNvSpPr>
              <a:spLocks noChangeShapeType="1"/>
            </p:cNvSpPr>
            <p:nvPr/>
          </p:nvSpPr>
          <p:spPr bwMode="auto">
            <a:xfrm flipH="1" flipV="1">
              <a:off x="2202" y="3024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2" name="Line 42"/>
            <p:cNvSpPr>
              <a:spLocks noChangeShapeType="1"/>
            </p:cNvSpPr>
            <p:nvPr/>
          </p:nvSpPr>
          <p:spPr bwMode="auto">
            <a:xfrm flipH="1" flipV="1">
              <a:off x="4342" y="3024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63" name="Line 43"/>
            <p:cNvSpPr>
              <a:spLocks noChangeShapeType="1"/>
            </p:cNvSpPr>
            <p:nvPr/>
          </p:nvSpPr>
          <p:spPr bwMode="auto">
            <a:xfrm flipH="1" flipV="1">
              <a:off x="3322" y="3024"/>
              <a:ext cx="0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4" name="Text Box 33"/>
          <p:cNvSpPr txBox="1">
            <a:spLocks noChangeArrowheads="1"/>
          </p:cNvSpPr>
          <p:nvPr/>
        </p:nvSpPr>
        <p:spPr bwMode="auto">
          <a:xfrm>
            <a:off x="1984774" y="4114800"/>
            <a:ext cx="1444226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dirty="0" err="1" smtClean="0">
                <a:latin typeface="Calibri" pitchFamily="-110" charset="0"/>
              </a:rPr>
              <a:t>Whanake</a:t>
            </a:r>
            <a:r>
              <a:rPr lang="en-AU" dirty="0" smtClean="0">
                <a:latin typeface="Calibri" pitchFamily="-110" charset="0"/>
              </a:rPr>
              <a:t> 2</a:t>
            </a:r>
            <a:endParaRPr lang="en-AU" dirty="0">
              <a:latin typeface="Calibri" pitchFamily="-110" charset="0"/>
            </a:endParaRPr>
          </a:p>
        </p:txBody>
      </p:sp>
      <p:sp>
        <p:nvSpPr>
          <p:cNvPr id="45" name="Text Box 33"/>
          <p:cNvSpPr txBox="1">
            <a:spLocks noChangeArrowheads="1"/>
          </p:cNvSpPr>
          <p:nvPr/>
        </p:nvSpPr>
        <p:spPr bwMode="auto">
          <a:xfrm>
            <a:off x="3757459" y="4094217"/>
            <a:ext cx="1444226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dirty="0" err="1" smtClean="0">
                <a:latin typeface="Calibri" pitchFamily="-110" charset="0"/>
              </a:rPr>
              <a:t>Whanake</a:t>
            </a:r>
            <a:r>
              <a:rPr lang="en-AU" dirty="0" smtClean="0">
                <a:latin typeface="Calibri" pitchFamily="-110" charset="0"/>
              </a:rPr>
              <a:t> 3</a:t>
            </a:r>
            <a:endParaRPr lang="en-AU" dirty="0">
              <a:latin typeface="Calibri" pitchFamily="-110" charset="0"/>
            </a:endParaRPr>
          </a:p>
        </p:txBody>
      </p:sp>
      <p:sp>
        <p:nvSpPr>
          <p:cNvPr id="46" name="Text Box 33"/>
          <p:cNvSpPr txBox="1">
            <a:spLocks noChangeArrowheads="1"/>
          </p:cNvSpPr>
          <p:nvPr/>
        </p:nvSpPr>
        <p:spPr bwMode="auto">
          <a:xfrm>
            <a:off x="5424432" y="4094217"/>
            <a:ext cx="1444226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dirty="0" err="1" smtClean="0">
                <a:latin typeface="Calibri" pitchFamily="-110" charset="0"/>
              </a:rPr>
              <a:t>Whanake</a:t>
            </a:r>
            <a:r>
              <a:rPr lang="en-AU" dirty="0" smtClean="0">
                <a:latin typeface="Calibri" pitchFamily="-110" charset="0"/>
              </a:rPr>
              <a:t> 4</a:t>
            </a:r>
            <a:endParaRPr lang="en-AU" dirty="0">
              <a:latin typeface="Calibri" pitchFamily="-110" charset="0"/>
            </a:endParaRPr>
          </a:p>
        </p:txBody>
      </p:sp>
      <p:sp>
        <p:nvSpPr>
          <p:cNvPr id="47" name="Text Box 33"/>
          <p:cNvSpPr txBox="1">
            <a:spLocks noChangeArrowheads="1"/>
          </p:cNvSpPr>
          <p:nvPr/>
        </p:nvSpPr>
        <p:spPr bwMode="auto">
          <a:xfrm>
            <a:off x="7027419" y="4061956"/>
            <a:ext cx="1444226" cy="369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5" rIns="91429" bIns="45715">
            <a:prstTxWarp prst="textNoShape">
              <a:avLst/>
            </a:prstTxWarp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AU" dirty="0" err="1" smtClean="0">
                <a:latin typeface="Calibri" pitchFamily="-110" charset="0"/>
              </a:rPr>
              <a:t>Whanake</a:t>
            </a:r>
            <a:r>
              <a:rPr lang="en-AU" dirty="0" smtClean="0">
                <a:latin typeface="Calibri" pitchFamily="-110" charset="0"/>
              </a:rPr>
              <a:t> 5</a:t>
            </a:r>
            <a:endParaRPr lang="en-AU" dirty="0">
              <a:latin typeface="Calibri" pitchFamily="-11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 Reo Doc.png"/>
          <p:cNvPicPr>
            <a:picLocks noChangeAspect="1"/>
          </p:cNvPicPr>
          <p:nvPr/>
        </p:nvPicPr>
        <p:blipFill>
          <a:blip r:embed="rId3"/>
          <a:srcRect l="3333" t="11811" r="2222" b="7669"/>
          <a:stretch>
            <a:fillRect/>
          </a:stretch>
        </p:blipFill>
        <p:spPr>
          <a:xfrm rot="5400000">
            <a:off x="-2658036" y="2658034"/>
            <a:ext cx="6858002" cy="154193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2438400"/>
            <a:ext cx="9144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2"/>
          <p:cNvSpPr txBox="1">
            <a:spLocks/>
          </p:cNvSpPr>
          <p:nvPr/>
        </p:nvSpPr>
        <p:spPr>
          <a:xfrm>
            <a:off x="1066800" y="0"/>
            <a:ext cx="744967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1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Apple Chancery"/>
              </a:rPr>
              <a:t>Nga Whanaketanga</a:t>
            </a:r>
            <a:endParaRPr kumimoji="0" lang="en-US" sz="4400" b="0" i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Apple Chancer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e Reo Doc.png"/>
          <p:cNvPicPr>
            <a:picLocks noChangeAspect="1"/>
          </p:cNvPicPr>
          <p:nvPr/>
        </p:nvPicPr>
        <p:blipFill>
          <a:blip r:embed="rId3"/>
          <a:srcRect l="3333" t="11811" r="2222" b="7669"/>
          <a:stretch>
            <a:fillRect/>
          </a:stretch>
        </p:blipFill>
        <p:spPr>
          <a:xfrm rot="5400000">
            <a:off x="-2658036" y="2658034"/>
            <a:ext cx="6858002" cy="1541930"/>
          </a:xfrm>
          <a:prstGeom prst="rect">
            <a:avLst/>
          </a:prstGeom>
        </p:spPr>
      </p:pic>
      <p:graphicFrame>
        <p:nvGraphicFramePr>
          <p:cNvPr id="7" name="Diagram 6"/>
          <p:cNvGraphicFramePr/>
          <p:nvPr/>
        </p:nvGraphicFramePr>
        <p:xfrm>
          <a:off x="1524000" y="0"/>
          <a:ext cx="7620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05200" y="533400"/>
            <a:ext cx="35614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C1CE2E"/>
                </a:solidFill>
              </a:rPr>
              <a:t>Ngā</a:t>
            </a:r>
            <a:r>
              <a:rPr lang="en-US" sz="2400" dirty="0" smtClean="0">
                <a:solidFill>
                  <a:srgbClr val="C1CE2E"/>
                </a:solidFill>
              </a:rPr>
              <a:t> </a:t>
            </a:r>
            <a:r>
              <a:rPr lang="en-US" sz="2400" dirty="0" err="1" smtClean="0">
                <a:solidFill>
                  <a:srgbClr val="C1CE2E"/>
                </a:solidFill>
              </a:rPr>
              <a:t>āhuatanga</a:t>
            </a:r>
            <a:r>
              <a:rPr lang="en-US" sz="2400" dirty="0" smtClean="0">
                <a:solidFill>
                  <a:srgbClr val="C1CE2E"/>
                </a:solidFill>
              </a:rPr>
              <a:t> </a:t>
            </a:r>
            <a:r>
              <a:rPr lang="en-US" sz="2400" dirty="0" err="1" smtClean="0">
                <a:solidFill>
                  <a:srgbClr val="C1CE2E"/>
                </a:solidFill>
              </a:rPr>
              <a:t>o</a:t>
            </a:r>
            <a:r>
              <a:rPr lang="en-US" sz="2400" dirty="0" smtClean="0">
                <a:solidFill>
                  <a:srgbClr val="C1CE2E"/>
                </a:solidFill>
              </a:rPr>
              <a:t> </a:t>
            </a:r>
            <a:r>
              <a:rPr lang="en-US" sz="2400" dirty="0" err="1" smtClean="0">
                <a:solidFill>
                  <a:srgbClr val="C1CE2E"/>
                </a:solidFill>
              </a:rPr>
              <a:t>te</a:t>
            </a:r>
            <a:r>
              <a:rPr lang="en-US" sz="2400" dirty="0" smtClean="0">
                <a:solidFill>
                  <a:srgbClr val="C1CE2E"/>
                </a:solidFill>
              </a:rPr>
              <a:t> </a:t>
            </a:r>
            <a:r>
              <a:rPr lang="en-US" sz="2400" dirty="0" err="1" smtClean="0">
                <a:solidFill>
                  <a:srgbClr val="C1CE2E"/>
                </a:solidFill>
              </a:rPr>
              <a:t>ākonga</a:t>
            </a:r>
            <a:endParaRPr lang="en-US" sz="2400" dirty="0">
              <a:solidFill>
                <a:srgbClr val="C1CE2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50028" y="1295400"/>
            <a:ext cx="1121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</a:t>
            </a:r>
            <a:r>
              <a:rPr lang="en-US" sz="2400" dirty="0" err="1" smtClean="0">
                <a:solidFill>
                  <a:schemeClr val="bg1"/>
                </a:solidFill>
              </a:rPr>
              <a:t>-waha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71777" y="1295400"/>
            <a:ext cx="695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</a:t>
            </a:r>
            <a:r>
              <a:rPr lang="en-US" sz="2400" dirty="0" err="1" smtClean="0">
                <a:solidFill>
                  <a:schemeClr val="bg1"/>
                </a:solidFill>
              </a:rPr>
              <a:t>-tā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24600" y="1295400"/>
            <a:ext cx="12385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</a:t>
            </a:r>
            <a:r>
              <a:rPr lang="en-US" sz="2400" dirty="0" err="1" smtClean="0">
                <a:solidFill>
                  <a:schemeClr val="bg1"/>
                </a:solidFill>
              </a:rPr>
              <a:t>-tinana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81400" y="2057400"/>
            <a:ext cx="3810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Ka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tutuki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whānuitanga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o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ngā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āheinga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reo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roto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wairua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ngahau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me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hiahia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whakawhitiwhiti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whakaaro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0" y="32766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Ka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tipu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haere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tonu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puna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kupu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me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ōna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āhuatanga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katoa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95600" y="4038600"/>
            <a:ext cx="5257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Ka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whakamahi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rautaki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reo,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ā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, ka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taea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te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whakamārama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ngā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huarahi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kua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whāia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hei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whakatutuki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tāna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whakaputa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ai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,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rongo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 </a:t>
            </a:r>
            <a:r>
              <a:rPr lang="en-US" sz="1400" dirty="0" err="1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ai</a:t>
            </a:r>
            <a:r>
              <a:rPr lang="en-US" sz="1400" dirty="0" smtClean="0">
                <a:solidFill>
                  <a:schemeClr val="bg1"/>
                </a:solidFill>
                <a:latin typeface="Lucida Grande"/>
                <a:ea typeface="Lucida Grande"/>
                <a:cs typeface="Lucida Grande"/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1" y="5665857"/>
            <a:ext cx="79825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Apple Chancery"/>
                <a:cs typeface="Apple Chancery"/>
              </a:rPr>
              <a:t>Te </a:t>
            </a:r>
            <a:r>
              <a:rPr lang="en-US" sz="4800" dirty="0" err="1" smtClean="0">
                <a:latin typeface="Apple Chancery"/>
                <a:cs typeface="Apple Chancery"/>
              </a:rPr>
              <a:t>Marautanga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o</a:t>
            </a:r>
            <a:r>
              <a:rPr lang="en-US" sz="4800" dirty="0" smtClean="0">
                <a:latin typeface="Apple Chancery"/>
                <a:cs typeface="Apple Chancery"/>
              </a:rPr>
              <a:t> </a:t>
            </a:r>
            <a:r>
              <a:rPr lang="en-US" sz="4800" dirty="0" err="1" smtClean="0">
                <a:latin typeface="Apple Chancery"/>
                <a:cs typeface="Apple Chancery"/>
              </a:rPr>
              <a:t>Aotearoa</a:t>
            </a:r>
            <a:endParaRPr lang="en-US" sz="4800" dirty="0">
              <a:latin typeface="Apple Chancery"/>
              <a:cs typeface="Apple Chancery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2286000" y="1296974"/>
            <a:ext cx="2286000" cy="379426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lIns="65306" tIns="32653" rIns="65306" bIns="32653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b="1" dirty="0">
                <a:solidFill>
                  <a:srgbClr val="FFFFFF"/>
                </a:solidFill>
                <a:latin typeface="Calibri" pitchFamily="-110" charset="0"/>
              </a:rPr>
              <a:t>Te </a:t>
            </a:r>
            <a:r>
              <a:rPr lang="en-NZ" b="1" dirty="0" smtClean="0">
                <a:solidFill>
                  <a:srgbClr val="FFFFFF"/>
                </a:solidFill>
                <a:latin typeface="Calibri" pitchFamily="-110" charset="0"/>
              </a:rPr>
              <a:t>Whanaketanga</a:t>
            </a:r>
            <a:endParaRPr lang="en-GB" b="1" dirty="0" smtClean="0">
              <a:solidFill>
                <a:srgbClr val="FFFFFF"/>
              </a:solidFill>
              <a:latin typeface="Calibri" pitchFamily="-110" charset="0"/>
            </a:endParaRPr>
          </a:p>
          <a:p>
            <a:pPr algn="ctr">
              <a:spcBef>
                <a:spcPct val="50000"/>
              </a:spcBef>
            </a:pPr>
            <a:endParaRPr lang="en-GB" sz="1400" b="1" dirty="0">
              <a:latin typeface="Calibri" pitchFamily="-110" charset="0"/>
            </a:endParaRPr>
          </a:p>
        </p:txBody>
      </p:sp>
      <p:sp>
        <p:nvSpPr>
          <p:cNvPr id="3" name="AutoShape 5"/>
          <p:cNvSpPr>
            <a:spLocks noChangeArrowheads="1"/>
          </p:cNvSpPr>
          <p:nvPr/>
        </p:nvSpPr>
        <p:spPr bwMode="auto">
          <a:xfrm>
            <a:off x="5410200" y="1204912"/>
            <a:ext cx="3200400" cy="549685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square" lIns="65306" tIns="32653" rIns="65306" bIns="32653"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NZ" sz="1400" b="1" dirty="0">
                <a:solidFill>
                  <a:schemeClr val="bg1"/>
                </a:solidFill>
                <a:latin typeface="Calibri" pitchFamily="-110" charset="0"/>
              </a:rPr>
              <a:t>Indicators</a:t>
            </a:r>
            <a:r>
              <a:rPr lang="en-NZ" sz="1400" b="1" dirty="0" smtClean="0">
                <a:solidFill>
                  <a:schemeClr val="bg1"/>
                </a:solidFill>
                <a:latin typeface="Calibri" pitchFamily="-110" charset="0"/>
              </a:rPr>
              <a:t>  for teachers to use when assessing pieces of students work</a:t>
            </a:r>
            <a:endParaRPr lang="en-GB" sz="1400" b="1" dirty="0">
              <a:solidFill>
                <a:schemeClr val="bg1"/>
              </a:solidFill>
              <a:latin typeface="Calibri" pitchFamily="-110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37338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Language Functions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62484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Language Strategies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50292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Language Features</a:t>
            </a:r>
            <a:endParaRPr 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28600" y="1447800"/>
            <a:ext cx="2895600" cy="914400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28600" y="5562600"/>
            <a:ext cx="2895600" cy="1066800"/>
          </a:xfrm>
          <a:prstGeom prst="rect">
            <a:avLst/>
          </a:prstGeom>
          <a:solidFill>
            <a:srgbClr val="FF0000">
              <a:alpha val="4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28600" y="762000"/>
            <a:ext cx="1295400" cy="304800"/>
          </a:xfrm>
          <a:prstGeom prst="rect">
            <a:avLst/>
          </a:prstGeom>
          <a:solidFill>
            <a:srgbClr val="6AF533">
              <a:alpha val="52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304800" y="3048000"/>
            <a:ext cx="914400" cy="304800"/>
          </a:xfrm>
          <a:prstGeom prst="rect">
            <a:avLst/>
          </a:prstGeom>
          <a:solidFill>
            <a:srgbClr val="6AF533">
              <a:alpha val="52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228600" y="4800600"/>
            <a:ext cx="1143000" cy="304800"/>
          </a:xfrm>
          <a:prstGeom prst="rect">
            <a:avLst/>
          </a:prstGeom>
          <a:solidFill>
            <a:srgbClr val="6AF533">
              <a:alpha val="52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91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029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NZ" sz="3892" dirty="0" smtClean="0">
                <a:solidFill>
                  <a:schemeClr val="bg1"/>
                </a:solidFill>
              </a:rPr>
              <a:t>He mahi </a:t>
            </a:r>
            <a:r>
              <a:rPr lang="en-NZ" sz="3892" dirty="0" err="1" smtClean="0">
                <a:solidFill>
                  <a:schemeClr val="bg1"/>
                </a:solidFill>
              </a:rPr>
              <a:t>takirua</a:t>
            </a:r>
            <a:r>
              <a:rPr lang="en-NZ" sz="3892" dirty="0" smtClean="0">
                <a:solidFill>
                  <a:schemeClr val="bg1"/>
                </a:solidFill>
              </a:rPr>
              <a:t> </a:t>
            </a:r>
            <a:r>
              <a:rPr lang="en-NZ" sz="3892" dirty="0" err="1" smtClean="0">
                <a:solidFill>
                  <a:schemeClr val="bg1"/>
                </a:solidFill>
              </a:rPr>
              <a:t>tenei</a:t>
            </a:r>
            <a:endParaRPr lang="en-NZ" sz="3892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NZ" sz="3892" dirty="0" smtClean="0">
                <a:solidFill>
                  <a:schemeClr val="bg1"/>
                </a:solidFill>
              </a:rPr>
              <a:t>A – </a:t>
            </a:r>
            <a:r>
              <a:rPr lang="en-NZ" sz="3892" dirty="0" err="1" smtClean="0">
                <a:solidFill>
                  <a:schemeClr val="bg1"/>
                </a:solidFill>
              </a:rPr>
              <a:t>Kaikorero</a:t>
            </a:r>
            <a:r>
              <a:rPr lang="en-NZ" sz="3892" dirty="0" smtClean="0">
                <a:solidFill>
                  <a:schemeClr val="bg1"/>
                </a:solidFill>
              </a:rPr>
              <a:t> - </a:t>
            </a:r>
          </a:p>
          <a:p>
            <a:pPr>
              <a:buNone/>
            </a:pPr>
            <a:r>
              <a:rPr lang="en-NZ" sz="3892" dirty="0" smtClean="0">
                <a:solidFill>
                  <a:schemeClr val="bg1"/>
                </a:solidFill>
              </a:rPr>
              <a:t>E – </a:t>
            </a:r>
            <a:r>
              <a:rPr lang="en-NZ" sz="3892" dirty="0" err="1" smtClean="0">
                <a:solidFill>
                  <a:schemeClr val="bg1"/>
                </a:solidFill>
              </a:rPr>
              <a:t>Kaiwhakarongo</a:t>
            </a:r>
            <a:endParaRPr lang="en-NZ" sz="3892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NZ" sz="3892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NZ" sz="3892" dirty="0" smtClean="0">
                <a:solidFill>
                  <a:schemeClr val="bg1"/>
                </a:solidFill>
              </a:rPr>
              <a:t>Ata whakaaro e pa ana ki te reo o te </a:t>
            </a:r>
            <a:r>
              <a:rPr lang="en-NZ" sz="3892" dirty="0" err="1" smtClean="0">
                <a:solidFill>
                  <a:schemeClr val="bg1"/>
                </a:solidFill>
              </a:rPr>
              <a:t>kaikorero</a:t>
            </a:r>
            <a:endParaRPr lang="en-NZ" sz="3892" dirty="0" smtClean="0">
              <a:solidFill>
                <a:schemeClr val="bg1"/>
              </a:solidFill>
            </a:endParaRPr>
          </a:p>
          <a:p>
            <a:pPr marL="742950" indent="-742950">
              <a:buAutoNum type="arabicPeriod"/>
            </a:pPr>
            <a:r>
              <a:rPr lang="en-NZ" sz="3892" dirty="0" smtClean="0">
                <a:solidFill>
                  <a:schemeClr val="bg1"/>
                </a:solidFill>
              </a:rPr>
              <a:t>He aha te </a:t>
            </a:r>
            <a:r>
              <a:rPr lang="en-NZ" sz="3892" dirty="0" err="1" smtClean="0">
                <a:solidFill>
                  <a:schemeClr val="bg1"/>
                </a:solidFill>
              </a:rPr>
              <a:t>whanaketanga</a:t>
            </a:r>
            <a:r>
              <a:rPr lang="en-NZ" sz="3892" dirty="0" smtClean="0">
                <a:solidFill>
                  <a:schemeClr val="bg1"/>
                </a:solidFill>
              </a:rPr>
              <a:t> me te </a:t>
            </a:r>
            <a:r>
              <a:rPr lang="en-NZ" sz="3892" dirty="0" err="1" smtClean="0">
                <a:solidFill>
                  <a:schemeClr val="bg1"/>
                </a:solidFill>
              </a:rPr>
              <a:t>taumata</a:t>
            </a:r>
            <a:r>
              <a:rPr lang="en-NZ" sz="3892" dirty="0" smtClean="0">
                <a:solidFill>
                  <a:schemeClr val="bg1"/>
                </a:solidFill>
              </a:rPr>
              <a:t> o </a:t>
            </a:r>
            <a:r>
              <a:rPr lang="en-NZ" sz="3892" dirty="0" err="1" smtClean="0">
                <a:solidFill>
                  <a:schemeClr val="bg1"/>
                </a:solidFill>
              </a:rPr>
              <a:t>tenei</a:t>
            </a:r>
            <a:r>
              <a:rPr lang="en-NZ" sz="3892" dirty="0" smtClean="0">
                <a:solidFill>
                  <a:schemeClr val="bg1"/>
                </a:solidFill>
              </a:rPr>
              <a:t> mahi.</a:t>
            </a:r>
          </a:p>
          <a:p>
            <a:pPr marL="742950" indent="-742950">
              <a:buAutoNum type="arabicPeriod"/>
            </a:pPr>
            <a:endParaRPr lang="en-NZ" sz="3892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NZ" sz="3892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FFFF"/>
                </a:solidFill>
                <a:latin typeface="Apple Casual"/>
                <a:cs typeface="Apple Casual"/>
              </a:rPr>
              <a:t>Hei</a:t>
            </a:r>
            <a:r>
              <a:rPr lang="en-US" dirty="0" smtClean="0">
                <a:solidFill>
                  <a:srgbClr val="FFFFFF"/>
                </a:solidFill>
                <a:latin typeface="Apple Casual"/>
                <a:cs typeface="Apple Casual"/>
              </a:rPr>
              <a:t> </a:t>
            </a:r>
            <a:r>
              <a:rPr lang="en-US" dirty="0" err="1" smtClean="0">
                <a:solidFill>
                  <a:srgbClr val="FFFFFF"/>
                </a:solidFill>
                <a:latin typeface="Apple Casual"/>
                <a:cs typeface="Apple Casual"/>
              </a:rPr>
              <a:t>Mahi</a:t>
            </a:r>
            <a:r>
              <a:rPr lang="en-US" dirty="0" smtClean="0">
                <a:solidFill>
                  <a:srgbClr val="FFFFFF"/>
                </a:solidFill>
                <a:latin typeface="Apple Casual"/>
                <a:cs typeface="Apple Casual"/>
              </a:rPr>
              <a:t> 1 </a:t>
            </a:r>
            <a:endParaRPr lang="en-US" dirty="0">
              <a:solidFill>
                <a:srgbClr val="FFFFFF"/>
              </a:solidFill>
              <a:latin typeface="Apple Casual"/>
              <a:cs typeface="Apple Casu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1239</Words>
  <Application>Microsoft Office PowerPoint</Application>
  <PresentationFormat>On-screen Show (4:3)</PresentationFormat>
  <Paragraphs>214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Hei Mahi 1 </vt:lpstr>
      <vt:lpstr>Teacher Judgement</vt:lpstr>
      <vt:lpstr>Teacher Judgement</vt:lpstr>
      <vt:lpstr>Reporting to Parents</vt:lpstr>
      <vt:lpstr>Te Ekenga Panuku o te wa</vt:lpstr>
      <vt:lpstr>Te Ekenga Panuku o tenei wa</vt:lpstr>
      <vt:lpstr>Te Ahu whakamua</vt:lpstr>
      <vt:lpstr>How do our kura keep us informed . . .</vt:lpstr>
      <vt:lpstr>Timeline for full implementation and reporting . . .</vt:lpstr>
    </vt:vector>
  </TitlesOfParts>
  <Company>School Support Services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 SSS</dc:creator>
  <cp:lastModifiedBy>Ivan</cp:lastModifiedBy>
  <cp:revision>93</cp:revision>
  <dcterms:created xsi:type="dcterms:W3CDTF">2010-05-17T23:24:38Z</dcterms:created>
  <dcterms:modified xsi:type="dcterms:W3CDTF">2010-09-01T02:27:26Z</dcterms:modified>
</cp:coreProperties>
</file>